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19"/>
  </p:notesMasterIdLst>
  <p:handoutMasterIdLst>
    <p:handoutMasterId r:id="rId20"/>
  </p:handoutMasterIdLst>
  <p:sldIdLst>
    <p:sldId id="260" r:id="rId2"/>
    <p:sldId id="303" r:id="rId3"/>
    <p:sldId id="304" r:id="rId4"/>
    <p:sldId id="305" r:id="rId5"/>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981F"/>
    <a:srgbClr val="52A4EA"/>
    <a:srgbClr val="E0F2F2"/>
    <a:srgbClr val="A0D8EF"/>
    <a:srgbClr val="FAECC8"/>
    <a:srgbClr val="3C62AE"/>
    <a:srgbClr val="004D8B"/>
    <a:srgbClr val="FFC000"/>
    <a:srgbClr val="0099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1" d="100"/>
          <a:sy n="91" d="100"/>
        </p:scale>
        <p:origin x="738"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6" d="100"/>
          <a:sy n="76" d="100"/>
        </p:scale>
        <p:origin x="-3702" y="-9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F3039417-91CC-44EB-AE17-9A7E2643F889}" type="datetimeFigureOut">
              <a:rPr kumimoji="1" lang="ja-JP" altLang="en-US" smtClean="0"/>
              <a:t>2022/10/28</a:t>
            </a:fld>
            <a:endParaRPr kumimoji="1" lang="ja-JP" altLang="en-US"/>
          </a:p>
        </p:txBody>
      </p:sp>
      <p:sp>
        <p:nvSpPr>
          <p:cNvPr id="4" name="フッター プレースホルダー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63C72B6F-75B2-49EB-A51C-CE642107276D}" type="slidenum">
              <a:rPr kumimoji="1" lang="ja-JP" altLang="en-US" smtClean="0"/>
              <a:t>‹#›</a:t>
            </a:fld>
            <a:endParaRPr kumimoji="1" lang="ja-JP" altLang="en-US"/>
          </a:p>
        </p:txBody>
      </p:sp>
    </p:spTree>
    <p:extLst>
      <p:ext uri="{BB962C8B-B14F-4D97-AF65-F5344CB8AC3E}">
        <p14:creationId xmlns:p14="http://schemas.microsoft.com/office/powerpoint/2010/main" val="16195079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3713"/>
          </a:xfrm>
          <a:prstGeom prst="rect">
            <a:avLst/>
          </a:prstGeom>
        </p:spPr>
        <p:txBody>
          <a:bodyPr vert="horz" lIns="91440" tIns="45720" rIns="91440" bIns="45720" rtlCol="0"/>
          <a:lstStyle>
            <a:lvl1pPr algn="r">
              <a:defRPr sz="1200"/>
            </a:lvl1pPr>
          </a:lstStyle>
          <a:p>
            <a:fld id="{022CF54C-A095-41E6-93DB-F2EFA42DD3C6}" type="datetimeFigureOut">
              <a:rPr kumimoji="1" lang="ja-JP" altLang="en-US" smtClean="0"/>
              <a:t>2022/10/28</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6300"/>
            <a:ext cx="5389563" cy="444023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40" tIns="45720" rIns="91440" bIns="45720" rtlCol="0" anchor="b"/>
          <a:lstStyle>
            <a:lvl1pPr algn="r">
              <a:defRPr sz="1200"/>
            </a:lvl1pPr>
          </a:lstStyle>
          <a:p>
            <a:fld id="{EE27FEEF-BAF8-4F3D-99AD-7C270276CC5C}" type="slidenum">
              <a:rPr kumimoji="1" lang="ja-JP" altLang="en-US" smtClean="0"/>
              <a:t>‹#›</a:t>
            </a:fld>
            <a:endParaRPr kumimoji="1" lang="ja-JP" altLang="en-US"/>
          </a:p>
        </p:txBody>
      </p:sp>
    </p:spTree>
    <p:extLst>
      <p:ext uri="{BB962C8B-B14F-4D97-AF65-F5344CB8AC3E}">
        <p14:creationId xmlns:p14="http://schemas.microsoft.com/office/powerpoint/2010/main" val="42541474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0" name="Rectangle 5"/>
          <p:cNvSpPr>
            <a:spLocks noChangeArrowheads="1"/>
          </p:cNvSpPr>
          <p:nvPr userDrawn="1"/>
        </p:nvSpPr>
        <p:spPr bwMode="auto">
          <a:xfrm>
            <a:off x="4312431" y="6405596"/>
            <a:ext cx="1843745" cy="13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hangingPunct="1"/>
            <a:r>
              <a:rPr lang="en-US" altLang="ja-JP" sz="700" dirty="0">
                <a:solidFill>
                  <a:schemeClr val="tx1">
                    <a:lumMod val="65000"/>
                    <a:lumOff val="35000"/>
                  </a:schemeClr>
                </a:solidFill>
                <a:latin typeface="Calibri" pitchFamily="-110" charset="0"/>
              </a:rPr>
              <a:t>Copyright©2022 Educational Network, Inc.</a:t>
            </a:r>
          </a:p>
        </p:txBody>
      </p:sp>
      <p:cxnSp>
        <p:nvCxnSpPr>
          <p:cNvPr id="12" name="直線コネクタ 11"/>
          <p:cNvCxnSpPr/>
          <p:nvPr userDrawn="1"/>
        </p:nvCxnSpPr>
        <p:spPr>
          <a:xfrm>
            <a:off x="1259632" y="3674889"/>
            <a:ext cx="4824536" cy="0"/>
          </a:xfrm>
          <a:prstGeom prst="line">
            <a:avLst/>
          </a:prstGeom>
          <a:ln w="6350">
            <a:solidFill>
              <a:srgbClr val="004E8F"/>
            </a:solidFill>
          </a:ln>
        </p:spPr>
        <p:style>
          <a:lnRef idx="1">
            <a:schemeClr val="accent5"/>
          </a:lnRef>
          <a:fillRef idx="0">
            <a:schemeClr val="accent5"/>
          </a:fillRef>
          <a:effectRef idx="0">
            <a:schemeClr val="accent5"/>
          </a:effectRef>
          <a:fontRef idx="minor">
            <a:schemeClr val="tx1"/>
          </a:fontRef>
        </p:style>
      </p:cxnSp>
      <p:sp>
        <p:nvSpPr>
          <p:cNvPr id="13" name="Rectangle 5"/>
          <p:cNvSpPr>
            <a:spLocks noChangeArrowheads="1"/>
          </p:cNvSpPr>
          <p:nvPr userDrawn="1"/>
        </p:nvSpPr>
        <p:spPr bwMode="auto">
          <a:xfrm>
            <a:off x="4329698" y="6254496"/>
            <a:ext cx="1843745" cy="135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r" eaLnBrk="1" hangingPunct="1"/>
            <a:r>
              <a:rPr lang="en-US" altLang="ja-JP" sz="1100" dirty="0">
                <a:solidFill>
                  <a:schemeClr val="tx1">
                    <a:lumMod val="50000"/>
                    <a:lumOff val="50000"/>
                  </a:schemeClr>
                </a:solidFill>
                <a:latin typeface="Calibri" pitchFamily="-110" charset="0"/>
              </a:rPr>
              <a:t>https://</a:t>
            </a:r>
            <a:r>
              <a:rPr lang="en-US" altLang="ja-JP" sz="1100" dirty="0">
                <a:solidFill>
                  <a:schemeClr val="tx1">
                    <a:lumMod val="65000"/>
                    <a:lumOff val="35000"/>
                  </a:schemeClr>
                </a:solidFill>
                <a:latin typeface="Calibri" pitchFamily="-110" charset="0"/>
              </a:rPr>
              <a:t>www.edu-network.jp</a:t>
            </a:r>
            <a:r>
              <a:rPr lang="en-US" altLang="ja-JP" sz="1100" dirty="0">
                <a:solidFill>
                  <a:schemeClr val="tx1">
                    <a:lumMod val="50000"/>
                    <a:lumOff val="50000"/>
                  </a:schemeClr>
                </a:solidFill>
                <a:latin typeface="Calibri" pitchFamily="-110" charset="0"/>
              </a:rPr>
              <a:t>/</a:t>
            </a:r>
          </a:p>
        </p:txBody>
      </p:sp>
      <p:cxnSp>
        <p:nvCxnSpPr>
          <p:cNvPr id="15" name="直線コネクタ 14"/>
          <p:cNvCxnSpPr/>
          <p:nvPr userDrawn="1"/>
        </p:nvCxnSpPr>
        <p:spPr>
          <a:xfrm>
            <a:off x="1259632" y="5013176"/>
            <a:ext cx="4824536" cy="0"/>
          </a:xfrm>
          <a:prstGeom prst="line">
            <a:avLst/>
          </a:prstGeom>
          <a:ln w="6350">
            <a:solidFill>
              <a:srgbClr val="004E8F"/>
            </a:solidFill>
          </a:ln>
        </p:spPr>
        <p:style>
          <a:lnRef idx="1">
            <a:schemeClr val="accent5"/>
          </a:lnRef>
          <a:fillRef idx="0">
            <a:schemeClr val="accent5"/>
          </a:fillRef>
          <a:effectRef idx="0">
            <a:schemeClr val="accent5"/>
          </a:effectRef>
          <a:fontRef idx="minor">
            <a:schemeClr val="tx1"/>
          </a:fontRef>
        </p:style>
      </p:cxnSp>
      <p:sp>
        <p:nvSpPr>
          <p:cNvPr id="24" name="タイトル 1"/>
          <p:cNvSpPr>
            <a:spLocks noGrp="1"/>
          </p:cNvSpPr>
          <p:nvPr>
            <p:ph type="ctrTitle"/>
          </p:nvPr>
        </p:nvSpPr>
        <p:spPr>
          <a:xfrm>
            <a:off x="1232500" y="2132856"/>
            <a:ext cx="4851668" cy="1470025"/>
          </a:xfrm>
        </p:spPr>
        <p:txBody>
          <a:bodyPr>
            <a:normAutofit/>
          </a:bodyPr>
          <a:lstStyle>
            <a:lvl1pPr algn="l">
              <a:defRPr sz="3800">
                <a:solidFill>
                  <a:schemeClr val="tx1">
                    <a:lumMod val="75000"/>
                    <a:lumOff val="25000"/>
                  </a:schemeClr>
                </a:solidFill>
                <a:latin typeface="HGPｺﾞｼｯｸM" panose="020B0600000000000000" pitchFamily="50" charset="-128"/>
                <a:ea typeface="HGPｺﾞｼｯｸM" panose="020B0600000000000000" pitchFamily="50" charset="-128"/>
              </a:defRPr>
            </a:lvl1pPr>
          </a:lstStyle>
          <a:p>
            <a:endParaRPr kumimoji="1" lang="ja-JP" altLang="en-US" dirty="0"/>
          </a:p>
        </p:txBody>
      </p:sp>
      <p:sp>
        <p:nvSpPr>
          <p:cNvPr id="25" name="サブタイトル 2"/>
          <p:cNvSpPr>
            <a:spLocks noGrp="1"/>
          </p:cNvSpPr>
          <p:nvPr>
            <p:ph type="subTitle" idx="1"/>
          </p:nvPr>
        </p:nvSpPr>
        <p:spPr>
          <a:xfrm>
            <a:off x="1259631" y="3769658"/>
            <a:ext cx="4824537" cy="1171510"/>
          </a:xfrm>
        </p:spPr>
        <p:txBody>
          <a:bodyPr>
            <a:normAutofit/>
          </a:bodyPr>
          <a:lstStyle>
            <a:lvl1pPr marL="0" indent="0">
              <a:buNone/>
              <a:defRPr sz="1200">
                <a:solidFill>
                  <a:schemeClr val="tx1">
                    <a:lumMod val="75000"/>
                    <a:lumOff val="25000"/>
                  </a:schemeClr>
                </a:solidFill>
                <a:latin typeface="HGPｺﾞｼｯｸM" panose="020B0600000000000000" pitchFamily="50" charset="-128"/>
                <a:ea typeface="HGPｺﾞｼｯｸM" panose="020B0600000000000000" pitchFamily="50" charset="-128"/>
              </a:defRPr>
            </a:lvl1pPr>
          </a:lstStyle>
          <a:p>
            <a:endParaRPr kumimoji="1" lang="ja-JP" altLang="en-US" dirty="0"/>
          </a:p>
        </p:txBody>
      </p:sp>
      <p:pic>
        <p:nvPicPr>
          <p:cNvPr id="4" name="図 3">
            <a:extLst>
              <a:ext uri="{FF2B5EF4-FFF2-40B4-BE49-F238E27FC236}">
                <a16:creationId xmlns:a16="http://schemas.microsoft.com/office/drawing/2014/main" id="{2C685AA5-2601-40E0-B1CF-6FF1C86DDAF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091" r="39178"/>
          <a:stretch/>
        </p:blipFill>
        <p:spPr>
          <a:xfrm>
            <a:off x="6228184" y="404664"/>
            <a:ext cx="2534716" cy="6123662"/>
          </a:xfrm>
          <a:prstGeom prst="rect">
            <a:avLst/>
          </a:prstGeom>
        </p:spPr>
      </p:pic>
      <p:pic>
        <p:nvPicPr>
          <p:cNvPr id="7" name="図 6">
            <a:extLst>
              <a:ext uri="{FF2B5EF4-FFF2-40B4-BE49-F238E27FC236}">
                <a16:creationId xmlns:a16="http://schemas.microsoft.com/office/drawing/2014/main" id="{3484CDD4-EE76-4C2C-B417-4800E070FC8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6897" y="404664"/>
            <a:ext cx="1728839" cy="537114"/>
          </a:xfrm>
          <a:prstGeom prst="rect">
            <a:avLst/>
          </a:prstGeom>
        </p:spPr>
      </p:pic>
      <p:pic>
        <p:nvPicPr>
          <p:cNvPr id="16" name="Picture 3">
            <a:extLst>
              <a:ext uri="{FF2B5EF4-FFF2-40B4-BE49-F238E27FC236}">
                <a16:creationId xmlns:a16="http://schemas.microsoft.com/office/drawing/2014/main" id="{64D46189-4B9F-4E48-B4D2-7F59491D5A97}"/>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467544" y="6254496"/>
            <a:ext cx="3091976" cy="25325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直線コネクタ 13"/>
          <p:cNvCxnSpPr/>
          <p:nvPr userDrawn="1"/>
        </p:nvCxnSpPr>
        <p:spPr>
          <a:xfrm>
            <a:off x="466898" y="1008000"/>
            <a:ext cx="1728838" cy="0"/>
          </a:xfrm>
          <a:prstGeom prst="line">
            <a:avLst/>
          </a:prstGeom>
          <a:ln w="6350">
            <a:solidFill>
              <a:srgbClr val="004E8F"/>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789418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cxnSp>
        <p:nvCxnSpPr>
          <p:cNvPr id="9" name="直線コネクタ 8"/>
          <p:cNvCxnSpPr>
            <a:cxnSpLocks/>
          </p:cNvCxnSpPr>
          <p:nvPr userDrawn="1"/>
        </p:nvCxnSpPr>
        <p:spPr>
          <a:xfrm>
            <a:off x="395536" y="1386000"/>
            <a:ext cx="8406066" cy="0"/>
          </a:xfrm>
          <a:prstGeom prst="line">
            <a:avLst/>
          </a:prstGeom>
          <a:ln>
            <a:solidFill>
              <a:srgbClr val="004E8F"/>
            </a:solidFill>
          </a:ln>
        </p:spPr>
        <p:style>
          <a:lnRef idx="1">
            <a:schemeClr val="accent5"/>
          </a:lnRef>
          <a:fillRef idx="0">
            <a:schemeClr val="accent5"/>
          </a:fillRef>
          <a:effectRef idx="0">
            <a:schemeClr val="accent5"/>
          </a:effectRef>
          <a:fontRef idx="minor">
            <a:schemeClr val="tx1"/>
          </a:fontRef>
        </p:style>
      </p:cxnSp>
      <p:sp>
        <p:nvSpPr>
          <p:cNvPr id="13" name="タイトル 1"/>
          <p:cNvSpPr>
            <a:spLocks noGrp="1"/>
          </p:cNvSpPr>
          <p:nvPr>
            <p:ph type="ctrTitle"/>
          </p:nvPr>
        </p:nvSpPr>
        <p:spPr>
          <a:xfrm>
            <a:off x="395536" y="737299"/>
            <a:ext cx="8402475" cy="576000"/>
          </a:xfrm>
        </p:spPr>
        <p:txBody>
          <a:bodyPr>
            <a:normAutofit/>
          </a:bodyPr>
          <a:lstStyle>
            <a:lvl1pPr algn="l">
              <a:defRPr sz="2800">
                <a:solidFill>
                  <a:schemeClr val="tx1">
                    <a:lumMod val="75000"/>
                    <a:lumOff val="25000"/>
                  </a:schemeClr>
                </a:solidFill>
                <a:latin typeface="HGPｺﾞｼｯｸM" panose="020B0600000000000000" pitchFamily="50" charset="-128"/>
                <a:ea typeface="HGPｺﾞｼｯｸM" panose="020B0600000000000000" pitchFamily="50" charset="-128"/>
              </a:defRPr>
            </a:lvl1pPr>
          </a:lstStyle>
          <a:p>
            <a:endParaRPr kumimoji="1" lang="ja-JP" altLang="en-US" dirty="0"/>
          </a:p>
        </p:txBody>
      </p:sp>
      <p:sp>
        <p:nvSpPr>
          <p:cNvPr id="14" name="サブタイトル 2"/>
          <p:cNvSpPr>
            <a:spLocks noGrp="1"/>
          </p:cNvSpPr>
          <p:nvPr>
            <p:ph type="subTitle" idx="1"/>
          </p:nvPr>
        </p:nvSpPr>
        <p:spPr>
          <a:xfrm>
            <a:off x="395536" y="1458702"/>
            <a:ext cx="8406066" cy="5022544"/>
          </a:xfrm>
        </p:spPr>
        <p:txBody>
          <a:bodyPr>
            <a:normAutofit/>
          </a:bodyPr>
          <a:lstStyle>
            <a:lvl1pPr marL="0" indent="0">
              <a:buNone/>
              <a:defRPr sz="1300">
                <a:solidFill>
                  <a:schemeClr val="tx1">
                    <a:lumMod val="75000"/>
                    <a:lumOff val="25000"/>
                  </a:schemeClr>
                </a:solidFill>
                <a:latin typeface="HGPｺﾞｼｯｸM" panose="020B0600000000000000" pitchFamily="50" charset="-128"/>
                <a:ea typeface="HGPｺﾞｼｯｸM" panose="020B0600000000000000" pitchFamily="50" charset="-128"/>
              </a:defRPr>
            </a:lvl1pPr>
          </a:lstStyle>
          <a:p>
            <a:endParaRPr kumimoji="1" lang="ja-JP" altLang="en-US" dirty="0"/>
          </a:p>
        </p:txBody>
      </p:sp>
      <p:pic>
        <p:nvPicPr>
          <p:cNvPr id="3" name="図 2"/>
          <p:cNvPicPr>
            <a:picLocks noChangeAspect="1"/>
          </p:cNvPicPr>
          <p:nvPr userDrawn="1"/>
        </p:nvPicPr>
        <p:blipFill rotWithShape="1">
          <a:blip r:embed="rId2" cstate="print">
            <a:extLst>
              <a:ext uri="{28A0092B-C50C-407E-A947-70E740481C1C}">
                <a14:useLocalDpi xmlns:a14="http://schemas.microsoft.com/office/drawing/2010/main" val="0"/>
              </a:ext>
            </a:extLst>
          </a:blip>
          <a:srcRect t="45982" b="46613"/>
          <a:stretch/>
        </p:blipFill>
        <p:spPr>
          <a:xfrm>
            <a:off x="395536" y="260648"/>
            <a:ext cx="8406066" cy="432048"/>
          </a:xfrm>
          <a:prstGeom prst="rect">
            <a:avLst/>
          </a:prstGeom>
        </p:spPr>
      </p:pic>
    </p:spTree>
    <p:extLst>
      <p:ext uri="{BB962C8B-B14F-4D97-AF65-F5344CB8AC3E}">
        <p14:creationId xmlns:p14="http://schemas.microsoft.com/office/powerpoint/2010/main" val="42439137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92E3F-5FA0-4A9F-AB4B-9D52A0F8628D}" type="datetimeFigureOut">
              <a:rPr kumimoji="1" lang="ja-JP" altLang="en-US" smtClean="0"/>
              <a:pPr/>
              <a:t>2022/10/28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018C8C-5BB7-4D6A-B962-F93F45275B99}" type="slidenum">
              <a:rPr kumimoji="1" lang="ja-JP" altLang="en-US" smtClean="0"/>
              <a:pPr/>
              <a:t>‹#›</a:t>
            </a:fld>
            <a:endParaRPr kumimoji="1" lang="ja-JP" altLang="en-US"/>
          </a:p>
        </p:txBody>
      </p:sp>
    </p:spTree>
    <p:extLst>
      <p:ext uri="{BB962C8B-B14F-4D97-AF65-F5344CB8AC3E}">
        <p14:creationId xmlns:p14="http://schemas.microsoft.com/office/powerpoint/2010/main" val="1995073483"/>
      </p:ext>
    </p:extLst>
  </p:cSld>
  <p:clrMap bg1="lt1" tx1="dk1" bg2="lt2" tx2="dk2" accent1="accent1" accent2="accent2" accent3="accent3" accent4="accent4" accent5="accent5" accent6="accent6" hlink="hlink" folHlink="folHlink"/>
  <p:sldLayoutIdLst>
    <p:sldLayoutId id="2147483657" r:id="rId1"/>
    <p:sldLayoutId id="2147483658" r:id="rId2"/>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C7A6AB-3486-0148-70B8-1EF5A502DDF5}"/>
              </a:ext>
            </a:extLst>
          </p:cNvPr>
          <p:cNvSpPr txBox="1">
            <a:spLocks/>
          </p:cNvSpPr>
          <p:nvPr/>
        </p:nvSpPr>
        <p:spPr>
          <a:xfrm>
            <a:off x="1259632" y="2610609"/>
            <a:ext cx="5450541" cy="16367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高校進級と大学入試最新情報</a:t>
            </a: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endParaRPr>
          </a:p>
        </p:txBody>
      </p:sp>
      <p:sp>
        <p:nvSpPr>
          <p:cNvPr id="3" name="テキスト ボックス 2">
            <a:extLst>
              <a:ext uri="{FF2B5EF4-FFF2-40B4-BE49-F238E27FC236}">
                <a16:creationId xmlns:a16="http://schemas.microsoft.com/office/drawing/2014/main" id="{03185104-AFD7-9514-708C-94617EA49D7B}"/>
              </a:ext>
            </a:extLst>
          </p:cNvPr>
          <p:cNvSpPr txBox="1"/>
          <p:nvPr/>
        </p:nvSpPr>
        <p:spPr>
          <a:xfrm>
            <a:off x="1259632" y="3878059"/>
            <a:ext cx="4752528" cy="738664"/>
          </a:xfrm>
          <a:prstGeom prst="rect">
            <a:avLst/>
          </a:prstGeom>
          <a:noFill/>
        </p:spPr>
        <p:txBody>
          <a:bodyPr wrap="square" rtlCol="0">
            <a:spAutoFit/>
          </a:bodyPr>
          <a:lstStyle/>
          <a:p>
            <a:r>
              <a:rPr kumimoji="1" lang="ja-JP" altLang="en-US" sz="1400" dirty="0">
                <a:latin typeface="ＭＳ Ｐ明朝" panose="02020600040205080304" pitchFamily="18" charset="-128"/>
                <a:ea typeface="ＭＳ Ｐ明朝" panose="02020600040205080304" pitchFamily="18" charset="-128"/>
              </a:rPr>
              <a:t>・高校の教科書が激変、共通テストも変わる！</a:t>
            </a:r>
            <a:endParaRPr kumimoji="1" lang="en-US" altLang="ja-JP" sz="1400" dirty="0">
              <a:latin typeface="ＭＳ Ｐ明朝" panose="02020600040205080304" pitchFamily="18" charset="-128"/>
              <a:ea typeface="ＭＳ Ｐ明朝" panose="02020600040205080304" pitchFamily="18" charset="-128"/>
            </a:endParaRPr>
          </a:p>
          <a:p>
            <a:r>
              <a:rPr lang="ja-JP" altLang="en-US" sz="1400" dirty="0">
                <a:latin typeface="ＭＳ Ｐ明朝" panose="02020600040205080304" pitchFamily="18" charset="-128"/>
                <a:ea typeface="ＭＳ Ｐ明朝" panose="02020600040205080304" pitchFamily="18" charset="-128"/>
              </a:rPr>
              <a:t>・</a:t>
            </a:r>
            <a:r>
              <a:rPr lang="en-US" altLang="ja-JP" sz="1400" dirty="0">
                <a:latin typeface="ＭＳ Ｐ明朝" panose="02020600040205080304" pitchFamily="18" charset="-128"/>
                <a:ea typeface="ＭＳ Ｐ明朝" panose="02020600040205080304" pitchFamily="18" charset="-128"/>
              </a:rPr>
              <a:t>2025</a:t>
            </a:r>
            <a:r>
              <a:rPr lang="ja-JP" altLang="en-US" sz="1400" dirty="0">
                <a:latin typeface="ＭＳ Ｐ明朝" panose="02020600040205080304" pitchFamily="18" charset="-128"/>
                <a:ea typeface="ＭＳ Ｐ明朝" panose="02020600040205080304" pitchFamily="18" charset="-128"/>
              </a:rPr>
              <a:t>年度入試に向けて大学入試の最新情報を徹底把握！</a:t>
            </a:r>
            <a:endParaRPr lang="en-US" altLang="ja-JP" sz="1400" dirty="0">
              <a:latin typeface="ＭＳ Ｐ明朝" panose="02020600040205080304" pitchFamily="18" charset="-128"/>
              <a:ea typeface="ＭＳ Ｐ明朝" panose="02020600040205080304" pitchFamily="18" charset="-128"/>
            </a:endParaRPr>
          </a:p>
          <a:p>
            <a:r>
              <a:rPr lang="ja-JP" altLang="en-US" sz="1400" dirty="0">
                <a:latin typeface="ＭＳ Ｐ明朝" panose="02020600040205080304" pitchFamily="18" charset="-128"/>
                <a:ea typeface="ＭＳ Ｐ明朝" panose="02020600040205080304" pitchFamily="18" charset="-128"/>
              </a:rPr>
              <a:t> 総合型選抜・学校推薦型選抜・一般選抜のしくみ～</a:t>
            </a:r>
            <a:endParaRPr kumimoji="1" lang="ja-JP" altLang="en-US" sz="1400" dirty="0">
              <a:latin typeface="ＭＳ Ｐ明朝" panose="02020600040205080304" pitchFamily="18" charset="-128"/>
              <a:ea typeface="ＭＳ Ｐ明朝" panose="02020600040205080304" pitchFamily="18" charset="-128"/>
            </a:endParaRPr>
          </a:p>
        </p:txBody>
      </p:sp>
    </p:spTree>
    <p:extLst>
      <p:ext uri="{BB962C8B-B14F-4D97-AF65-F5344CB8AC3E}">
        <p14:creationId xmlns:p14="http://schemas.microsoft.com/office/powerpoint/2010/main" val="2930992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もはや私立大学の一般選抜での入学者は</a:t>
            </a:r>
            <a:r>
              <a:rPr lang="en-US" altLang="ja-JP" sz="2400" dirty="0"/>
              <a:t>41.5</a:t>
            </a:r>
            <a:r>
              <a:rPr lang="ja-JP" altLang="en-US" sz="2400" dirty="0"/>
              <a:t>％！</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10</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4" name="図 3" descr="グラフ, 棒グラフ&#10;&#10;自動的に生成された説明">
            <a:extLst>
              <a:ext uri="{FF2B5EF4-FFF2-40B4-BE49-F238E27FC236}">
                <a16:creationId xmlns:a16="http://schemas.microsoft.com/office/drawing/2014/main" id="{149D39E3-50FE-AE81-2DCF-A723CB0045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283" y="1403107"/>
            <a:ext cx="6875434" cy="5338261"/>
          </a:xfrm>
          <a:prstGeom prst="rect">
            <a:avLst/>
          </a:prstGeom>
        </p:spPr>
      </p:pic>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3" name="正方形/長方形 2">
            <a:extLst>
              <a:ext uri="{FF2B5EF4-FFF2-40B4-BE49-F238E27FC236}">
                <a16:creationId xmlns:a16="http://schemas.microsoft.com/office/drawing/2014/main" id="{1D01CA2B-DEA1-05CE-BA88-D1C626276C5F}"/>
              </a:ext>
            </a:extLst>
          </p:cNvPr>
          <p:cNvSpPr/>
          <p:nvPr/>
        </p:nvSpPr>
        <p:spPr>
          <a:xfrm>
            <a:off x="971600" y="4365104"/>
            <a:ext cx="7038117" cy="93610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6913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２人に１人が総合型、学校推薦型で大学に入る時代！</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3" name="図 2" descr="グラフ, 円グラフ&#10;&#10;自動的に生成された説明">
            <a:extLst>
              <a:ext uri="{FF2B5EF4-FFF2-40B4-BE49-F238E27FC236}">
                <a16:creationId xmlns:a16="http://schemas.microsoft.com/office/drawing/2014/main" id="{2636F908-B0DA-AD32-4326-159C0FB8D0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498" y="1420693"/>
            <a:ext cx="6686550" cy="5200650"/>
          </a:xfrm>
          <a:prstGeom prst="rect">
            <a:avLst/>
          </a:prstGeom>
        </p:spPr>
      </p:pic>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Tree>
    <p:extLst>
      <p:ext uri="{BB962C8B-B14F-4D97-AF65-F5344CB8AC3E}">
        <p14:creationId xmlns:p14="http://schemas.microsoft.com/office/powerpoint/2010/main" val="739665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国立大学も総合型、学校推薦型で入れる時代に！</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12</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4" name="図 3" descr="グラフ&#10;&#10;自動的に生成された説明">
            <a:extLst>
              <a:ext uri="{FF2B5EF4-FFF2-40B4-BE49-F238E27FC236}">
                <a16:creationId xmlns:a16="http://schemas.microsoft.com/office/drawing/2014/main" id="{D091B0E2-5543-6C58-B553-C7BF0EAE4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5579" y="3429000"/>
            <a:ext cx="6786444" cy="3250615"/>
          </a:xfrm>
          <a:prstGeom prst="rect">
            <a:avLst/>
          </a:prstGeom>
        </p:spPr>
      </p:pic>
      <p:pic>
        <p:nvPicPr>
          <p:cNvPr id="5" name="図 4" descr="グラフ が含まれている画像&#10;&#10;自動的に生成された説明">
            <a:extLst>
              <a:ext uri="{FF2B5EF4-FFF2-40B4-BE49-F238E27FC236}">
                <a16:creationId xmlns:a16="http://schemas.microsoft.com/office/drawing/2014/main" id="{7675C72E-C96D-AD98-5700-2D091AF686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770" y="1717220"/>
            <a:ext cx="6858452" cy="1701525"/>
          </a:xfrm>
          <a:prstGeom prst="rect">
            <a:avLst/>
          </a:prstGeom>
        </p:spPr>
      </p:pic>
      <p:sp>
        <p:nvSpPr>
          <p:cNvPr id="6" name="テキスト ボックス 5">
            <a:extLst>
              <a:ext uri="{FF2B5EF4-FFF2-40B4-BE49-F238E27FC236}">
                <a16:creationId xmlns:a16="http://schemas.microsoft.com/office/drawing/2014/main" id="{630E1D58-5BC8-9095-E81A-162A5F609FF4}"/>
              </a:ext>
            </a:extLst>
          </p:cNvPr>
          <p:cNvSpPr txBox="1"/>
          <p:nvPr/>
        </p:nvSpPr>
        <p:spPr>
          <a:xfrm>
            <a:off x="827584" y="1379693"/>
            <a:ext cx="2159566" cy="307777"/>
          </a:xfrm>
          <a:prstGeom prst="rect">
            <a:avLst/>
          </a:prstGeom>
          <a:noFill/>
        </p:spPr>
        <p:txBody>
          <a:bodyPr wrap="none" rtlCol="0">
            <a:spAutoFit/>
          </a:bodyPr>
          <a:lstStyle/>
          <a:p>
            <a:r>
              <a:rPr lang="ja-JP" altLang="en-US" sz="1400" b="1" dirty="0"/>
              <a:t>＜</a:t>
            </a:r>
            <a:r>
              <a:rPr kumimoji="1" lang="ja-JP" altLang="en-US" sz="1400" b="1" dirty="0"/>
              <a:t>国立大学の募集人員</a:t>
            </a:r>
            <a:r>
              <a:rPr lang="ja-JP" altLang="en-US" sz="1400" b="1" dirty="0"/>
              <a:t>＞</a:t>
            </a:r>
            <a:endParaRPr kumimoji="1" lang="ja-JP" altLang="en-US" sz="1400" b="1" dirty="0"/>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3" name="楕円 2">
            <a:extLst>
              <a:ext uri="{FF2B5EF4-FFF2-40B4-BE49-F238E27FC236}">
                <a16:creationId xmlns:a16="http://schemas.microsoft.com/office/drawing/2014/main" id="{137F8D26-B53D-C6D5-5C93-87FC9115D2B0}"/>
              </a:ext>
            </a:extLst>
          </p:cNvPr>
          <p:cNvSpPr/>
          <p:nvPr/>
        </p:nvSpPr>
        <p:spPr>
          <a:xfrm>
            <a:off x="5671839" y="3645024"/>
            <a:ext cx="2326581" cy="224631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9136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en-US" altLang="ja-JP" sz="1600" dirty="0"/>
              <a:t>2021</a:t>
            </a:r>
            <a:r>
              <a:rPr lang="ja-JP" altLang="en-US" sz="1600" dirty="0"/>
              <a:t>年度入試　</a:t>
            </a:r>
            <a:r>
              <a:rPr lang="ja-JP" altLang="en-US" sz="2400" dirty="0"/>
              <a:t>高校別大学合格者数実績　（学校推薦型・総合型）</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9" name="テキスト ボックス 8">
            <a:extLst>
              <a:ext uri="{FF2B5EF4-FFF2-40B4-BE49-F238E27FC236}">
                <a16:creationId xmlns:a16="http://schemas.microsoft.com/office/drawing/2014/main" id="{E0610C48-326B-3440-54FA-904A2A2A2FA3}"/>
              </a:ext>
            </a:extLst>
          </p:cNvPr>
          <p:cNvSpPr txBox="1"/>
          <p:nvPr/>
        </p:nvSpPr>
        <p:spPr>
          <a:xfrm>
            <a:off x="396688" y="1482793"/>
            <a:ext cx="1475084" cy="400110"/>
          </a:xfrm>
          <a:prstGeom prst="rect">
            <a:avLst/>
          </a:prstGeom>
          <a:noFill/>
        </p:spPr>
        <p:txBody>
          <a:bodyPr wrap="none" rtlCol="0">
            <a:spAutoFit/>
          </a:bodyPr>
          <a:lstStyle/>
          <a:p>
            <a:r>
              <a:rPr kumimoji="1" lang="ja-JP" altLang="en-US" sz="2000" b="1" dirty="0"/>
              <a:t>仙台東高校</a:t>
            </a:r>
            <a:endParaRPr kumimoji="1" lang="ja-JP" altLang="en-US" sz="1600" dirty="0"/>
          </a:p>
        </p:txBody>
      </p:sp>
      <p:pic>
        <p:nvPicPr>
          <p:cNvPr id="10" name="図 9" descr="テーブル&#10;&#10;自動的に生成された説明">
            <a:extLst>
              <a:ext uri="{FF2B5EF4-FFF2-40B4-BE49-F238E27FC236}">
                <a16:creationId xmlns:a16="http://schemas.microsoft.com/office/drawing/2014/main" id="{676DAE3B-3CAA-13C7-FA30-50431DA3D8C4}"/>
              </a:ext>
            </a:extLst>
          </p:cNvPr>
          <p:cNvPicPr>
            <a:picLocks noChangeAspect="1"/>
          </p:cNvPicPr>
          <p:nvPr/>
        </p:nvPicPr>
        <p:blipFill>
          <a:blip r:embed="rId2"/>
          <a:stretch>
            <a:fillRect/>
          </a:stretch>
        </p:blipFill>
        <p:spPr>
          <a:xfrm>
            <a:off x="396688" y="1842833"/>
            <a:ext cx="3848818" cy="4322471"/>
          </a:xfrm>
          <a:prstGeom prst="rect">
            <a:avLst/>
          </a:prstGeom>
        </p:spPr>
      </p:pic>
      <p:pic>
        <p:nvPicPr>
          <p:cNvPr id="11" name="図 10">
            <a:extLst>
              <a:ext uri="{FF2B5EF4-FFF2-40B4-BE49-F238E27FC236}">
                <a16:creationId xmlns:a16="http://schemas.microsoft.com/office/drawing/2014/main" id="{A58556D9-7DA5-D3DC-6996-2B12759A6718}"/>
              </a:ext>
            </a:extLst>
          </p:cNvPr>
          <p:cNvPicPr>
            <a:picLocks noChangeAspect="1"/>
          </p:cNvPicPr>
          <p:nvPr/>
        </p:nvPicPr>
        <p:blipFill>
          <a:blip r:embed="rId3"/>
          <a:stretch>
            <a:fillRect/>
          </a:stretch>
        </p:blipFill>
        <p:spPr>
          <a:xfrm>
            <a:off x="4323997" y="1986849"/>
            <a:ext cx="4640491" cy="3061712"/>
          </a:xfrm>
          <a:prstGeom prst="rect">
            <a:avLst/>
          </a:prstGeom>
        </p:spPr>
      </p:pic>
      <p:sp>
        <p:nvSpPr>
          <p:cNvPr id="13" name="テキスト ボックス 12">
            <a:extLst>
              <a:ext uri="{FF2B5EF4-FFF2-40B4-BE49-F238E27FC236}">
                <a16:creationId xmlns:a16="http://schemas.microsoft.com/office/drawing/2014/main" id="{11D1F358-084C-A061-3344-B32FBDD28E58}"/>
              </a:ext>
            </a:extLst>
          </p:cNvPr>
          <p:cNvSpPr txBox="1"/>
          <p:nvPr/>
        </p:nvSpPr>
        <p:spPr>
          <a:xfrm>
            <a:off x="4358634" y="1482793"/>
            <a:ext cx="1475084" cy="400110"/>
          </a:xfrm>
          <a:prstGeom prst="rect">
            <a:avLst/>
          </a:prstGeom>
          <a:noFill/>
        </p:spPr>
        <p:txBody>
          <a:bodyPr wrap="none" rtlCol="0">
            <a:spAutoFit/>
          </a:bodyPr>
          <a:lstStyle/>
          <a:p>
            <a:r>
              <a:rPr kumimoji="1" lang="ja-JP" altLang="en-US" sz="2000" b="1" dirty="0"/>
              <a:t>宮城野高校</a:t>
            </a:r>
            <a:endParaRPr kumimoji="1" lang="ja-JP" altLang="en-US" sz="1600" dirty="0"/>
          </a:p>
        </p:txBody>
      </p:sp>
      <p:sp>
        <p:nvSpPr>
          <p:cNvPr id="14" name="テキスト ボックス 13">
            <a:extLst>
              <a:ext uri="{FF2B5EF4-FFF2-40B4-BE49-F238E27FC236}">
                <a16:creationId xmlns:a16="http://schemas.microsoft.com/office/drawing/2014/main" id="{B2103043-5D7B-FE86-036E-34546BE48EA3}"/>
              </a:ext>
            </a:extLst>
          </p:cNvPr>
          <p:cNvSpPr txBox="1"/>
          <p:nvPr/>
        </p:nvSpPr>
        <p:spPr>
          <a:xfrm>
            <a:off x="682954" y="2401683"/>
            <a:ext cx="7778091" cy="2646878"/>
          </a:xfrm>
          <a:prstGeom prst="rect">
            <a:avLst/>
          </a:prstGeom>
          <a:noFill/>
        </p:spPr>
        <p:txBody>
          <a:bodyPr wrap="none" rtlCol="0">
            <a:spAutoFit/>
          </a:bodyPr>
          <a:lstStyle/>
          <a:p>
            <a:r>
              <a:rPr lang="en-US" altLang="ja-JP" sz="16600" b="1" dirty="0">
                <a:solidFill>
                  <a:schemeClr val="bg1">
                    <a:lumMod val="65000"/>
                    <a:alpha val="30000"/>
                  </a:schemeClr>
                </a:solidFill>
                <a:latin typeface="HGS創英角ｺﾞｼｯｸUB" panose="020B0900000000000000" pitchFamily="50" charset="-128"/>
                <a:ea typeface="HGS創英角ｺﾞｼｯｸUB" panose="020B0900000000000000" pitchFamily="50" charset="-128"/>
              </a:rPr>
              <a:t>SAMPLE</a:t>
            </a:r>
            <a:endParaRPr kumimoji="1" lang="ja-JP" altLang="en-US" sz="16600" b="1" dirty="0">
              <a:solidFill>
                <a:schemeClr val="bg1">
                  <a:lumMod val="65000"/>
                  <a:alpha val="30000"/>
                </a:schemeClr>
              </a:solidFill>
              <a:latin typeface="HGS創英角ｺﾞｼｯｸUB" panose="020B0900000000000000" pitchFamily="50" charset="-128"/>
              <a:ea typeface="HGS創英角ｺﾞｼｯｸUB" panose="020B0900000000000000" pitchFamily="50" charset="-128"/>
            </a:endParaRPr>
          </a:p>
        </p:txBody>
      </p:sp>
      <p:sp>
        <p:nvSpPr>
          <p:cNvPr id="16" name="正方形/長方形 15">
            <a:extLst>
              <a:ext uri="{FF2B5EF4-FFF2-40B4-BE49-F238E27FC236}">
                <a16:creationId xmlns:a16="http://schemas.microsoft.com/office/drawing/2014/main" id="{614EFB3D-E105-9E12-AF54-54327D5E714F}"/>
              </a:ext>
            </a:extLst>
          </p:cNvPr>
          <p:cNvSpPr/>
          <p:nvPr/>
        </p:nvSpPr>
        <p:spPr>
          <a:xfrm>
            <a:off x="2915815" y="2060456"/>
            <a:ext cx="648073" cy="424886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15C1551F-576C-4C4D-D742-D01903D512B9}"/>
              </a:ext>
            </a:extLst>
          </p:cNvPr>
          <p:cNvSpPr/>
          <p:nvPr/>
        </p:nvSpPr>
        <p:spPr>
          <a:xfrm>
            <a:off x="7695736" y="2091627"/>
            <a:ext cx="435247" cy="284954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3461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選抜で大学が求める推薦基準</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14</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3" name="Rectangle 2">
            <a:extLst>
              <a:ext uri="{FF2B5EF4-FFF2-40B4-BE49-F238E27FC236}">
                <a16:creationId xmlns:a16="http://schemas.microsoft.com/office/drawing/2014/main" id="{DF4CA467-94FD-4AE9-51B5-EE6961C04FCA}"/>
              </a:ext>
            </a:extLst>
          </p:cNvPr>
          <p:cNvSpPr txBox="1">
            <a:spLocks noChangeArrowheads="1"/>
          </p:cNvSpPr>
          <p:nvPr/>
        </p:nvSpPr>
        <p:spPr>
          <a:xfrm>
            <a:off x="371443" y="1418663"/>
            <a:ext cx="8426568" cy="3522505"/>
          </a:xfrm>
          <a:prstGeom prst="rect">
            <a:avLst/>
          </a:prstGeom>
          <a:ln/>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kumimoji="1"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kumimoji="1"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kumimoji="1"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kumimoji="1"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kumimoji="1"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kumimoji="1"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kumimoji="1"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kumimoji="1"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kumimoji="1" sz="1400" kern="1200">
                <a:solidFill>
                  <a:schemeClr val="tx2"/>
                </a:solidFill>
                <a:latin typeface="+mn-lt"/>
                <a:ea typeface="+mn-ea"/>
                <a:cs typeface="+mn-cs"/>
              </a:defRPr>
            </a:lvl9pPr>
          </a:lstStyle>
          <a:p>
            <a:pPr marL="274320" marR="0" lvl="0" indent="-339725" algn="l" defTabSz="914400" rtl="0" eaLnBrk="1" fontAlgn="auto" latinLnBrk="0" hangingPunct="1">
              <a:lnSpc>
                <a:spcPct val="100000"/>
              </a:lnSpc>
              <a:spcBef>
                <a:spcPct val="20000"/>
              </a:spcBef>
              <a:spcAft>
                <a:spcPts val="0"/>
              </a:spcAft>
              <a:buClrTx/>
              <a:buSzPct val="100000"/>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1" lang="ja-JP" altLang="en-US" sz="2000" b="0" i="0" u="none" strike="noStrike" kern="1200" cap="none" spc="0" normalizeH="0" baseline="0" noProof="0" dirty="0">
                <a:ln>
                  <a:noFill/>
                </a:ln>
                <a:solidFill>
                  <a:schemeClr val="tx1"/>
                </a:solidFill>
                <a:effectLst/>
                <a:uLnTx/>
                <a:uFillTx/>
                <a:latin typeface="Calibri"/>
                <a:ea typeface="ＭＳ Ｐゴシック" panose="020B0600070205080204" pitchFamily="50" charset="-128"/>
                <a:cs typeface="+mn-cs"/>
              </a:rPr>
              <a:t>■推薦基準となる評定平均値</a:t>
            </a:r>
            <a:endParaRPr kumimoji="1" lang="ja-JP" altLang="ja-JP" sz="2000" b="0" i="0" u="none" strike="noStrike" kern="1200" cap="none" spc="0" normalizeH="0" baseline="0" noProof="0" dirty="0">
              <a:ln>
                <a:noFill/>
              </a:ln>
              <a:solidFill>
                <a:schemeClr val="tx1"/>
              </a:solidFill>
              <a:effectLst/>
              <a:uLnTx/>
              <a:uFillTx/>
              <a:latin typeface="Calibri"/>
              <a:ea typeface="ＭＳ Ｐゴシック" panose="020B0600070205080204"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国立大学推薦基準</a:t>
            </a:r>
            <a:r>
              <a:rPr lang="ja-JP" altLang="en-US" sz="2000" dirty="0">
                <a:solidFill>
                  <a:srgbClr val="FF0000"/>
                </a:solidFill>
                <a:latin typeface="HGP創英角ｺﾞｼｯｸUB" pitchFamily="50" charset="-128"/>
                <a:ea typeface="HGP創英角ｺﾞｼｯｸUB" pitchFamily="50" charset="-128"/>
              </a:rPr>
              <a:t>⇒</a:t>
            </a:r>
            <a:r>
              <a:rPr kumimoji="1" lang="ja-JP"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評定平均</a:t>
            </a: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　</a:t>
            </a:r>
            <a:r>
              <a:rPr kumimoji="1" lang="en-US"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4.0</a:t>
            </a: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以上</a:t>
            </a:r>
            <a:endParaRPr kumimoji="1" lang="en-US"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endParaRPr kumimoji="1" lang="en-US"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endParaRPr kumimoji="1" lang="en-US" altLang="ja-JP" sz="2000" i="0" u="none" strike="noStrike" kern="1200" cap="none" spc="0" normalizeH="0" baseline="0" noProof="0" dirty="0">
              <a:ln>
                <a:noFill/>
              </a:ln>
              <a:solidFill>
                <a:srgbClr val="0070C0"/>
              </a:solidFill>
              <a:effectLst/>
              <a:uLnTx/>
              <a:uFillTx/>
              <a:latin typeface="HGP創英角ｺﾞｼｯｸUB" pitchFamily="50" charset="-128"/>
              <a:ea typeface="HGP創英角ｺﾞｼｯｸUB"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endParaRPr kumimoji="1" lang="en-US" altLang="ja-JP" sz="2000" i="0" u="none" strike="noStrike" kern="1200" cap="none" spc="0" normalizeH="0" baseline="0" noProof="0" dirty="0">
              <a:ln>
                <a:noFill/>
              </a:ln>
              <a:solidFill>
                <a:srgbClr val="0070C0"/>
              </a:solidFill>
              <a:effectLst/>
              <a:uLnTx/>
              <a:uFillTx/>
              <a:latin typeface="HGP創英角ｺﾞｼｯｸUB" pitchFamily="50" charset="-128"/>
              <a:ea typeface="HGP創英角ｺﾞｼｯｸUB"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endParaRPr kumimoji="1" lang="en-US" altLang="ja-JP" sz="2000" i="0" u="none" strike="noStrike" kern="1200" cap="none" spc="0" normalizeH="0" baseline="0" noProof="0" dirty="0">
              <a:ln>
                <a:noFill/>
              </a:ln>
              <a:solidFill>
                <a:srgbClr val="0070C0"/>
              </a:solidFill>
              <a:effectLst/>
              <a:uLnTx/>
              <a:uFillTx/>
              <a:latin typeface="HGP創英角ｺﾞｼｯｸUB" pitchFamily="50" charset="-128"/>
              <a:ea typeface="HGP創英角ｺﾞｼｯｸUB" pitchFamily="50" charset="-128"/>
              <a:cs typeface="+mn-cs"/>
            </a:endParaRPr>
          </a:p>
          <a:p>
            <a:pPr marL="0" marR="0" lvl="0" indent="0" algn="l" defTabSz="914400" rtl="0" eaLnBrk="1" fontAlgn="auto" latinLnBrk="0" hangingPunct="1">
              <a:lnSpc>
                <a:spcPct val="100000"/>
              </a:lnSpc>
              <a:spcBef>
                <a:spcPct val="20000"/>
              </a:spcBef>
              <a:spcAft>
                <a:spcPts val="0"/>
              </a:spcAft>
              <a:buClr>
                <a:srgbClr val="4F81BD"/>
              </a:buClr>
              <a:buSzPct val="100000"/>
              <a:buFont typeface="Symbol" pitchFamily="18" charset="2"/>
              <a:buNone/>
              <a:tabLst/>
              <a:defRPr/>
            </a:pP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私立大学推薦基準⇒</a:t>
            </a:r>
            <a:r>
              <a:rPr kumimoji="1" lang="ja-JP"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評点平均</a:t>
            </a: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　</a:t>
            </a:r>
            <a:r>
              <a:rPr kumimoji="1" lang="en-US" altLang="ja-JP"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3.0</a:t>
            </a:r>
            <a:r>
              <a:rPr kumimoji="1" lang="ja-JP" altLang="en-US" sz="200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以上</a:t>
            </a:r>
            <a:endParaRPr kumimoji="1" lang="ja-JP" altLang="ja-JP" sz="2000" i="0" u="none" strike="noStrike" kern="1200" cap="none" spc="0" normalizeH="0" baseline="0" noProof="0" dirty="0">
              <a:ln>
                <a:noFill/>
              </a:ln>
              <a:solidFill>
                <a:srgbClr val="0070C0"/>
              </a:solidFill>
              <a:effectLst/>
              <a:uLnTx/>
              <a:uFillTx/>
              <a:latin typeface="HGP創英角ｺﾞｼｯｸUB" pitchFamily="50" charset="-128"/>
              <a:ea typeface="HGP創英角ｺﾞｼｯｸUB" pitchFamily="50" charset="-128"/>
              <a:cs typeface="+mn-cs"/>
            </a:endParaRPr>
          </a:p>
        </p:txBody>
      </p:sp>
      <p:sp>
        <p:nvSpPr>
          <p:cNvPr id="7" name="テキスト ボックス 6">
            <a:extLst>
              <a:ext uri="{FF2B5EF4-FFF2-40B4-BE49-F238E27FC236}">
                <a16:creationId xmlns:a16="http://schemas.microsoft.com/office/drawing/2014/main" id="{192C9DCF-522F-D9E5-42B6-D9547039C9C2}"/>
              </a:ext>
            </a:extLst>
          </p:cNvPr>
          <p:cNvSpPr txBox="1"/>
          <p:nvPr/>
        </p:nvSpPr>
        <p:spPr>
          <a:xfrm>
            <a:off x="611560" y="2276872"/>
            <a:ext cx="7478329" cy="923330"/>
          </a:xfrm>
          <a:prstGeom prst="rect">
            <a:avLst/>
          </a:prstGeom>
          <a:noFill/>
        </p:spPr>
        <p:txBody>
          <a:bodyPr wrap="none" rtlCol="0">
            <a:spAutoFit/>
          </a:bodyPr>
          <a:lstStyle/>
          <a:p>
            <a:r>
              <a:rPr kumimoji="1" lang="ja-JP" altLang="en-US" dirty="0"/>
              <a:t>（例）</a:t>
            </a:r>
            <a:r>
              <a:rPr kumimoji="1" lang="en-US" altLang="ja-JP" dirty="0"/>
              <a:t>2022</a:t>
            </a:r>
            <a:r>
              <a:rPr kumimoji="1" lang="ja-JP" altLang="en-US" dirty="0"/>
              <a:t>年度入学者選抜</a:t>
            </a:r>
            <a:endParaRPr kumimoji="1" lang="en-US" altLang="ja-JP" dirty="0"/>
          </a:p>
          <a:p>
            <a:r>
              <a:rPr lang="ja-JP" altLang="en-US" dirty="0"/>
              <a:t>　埼玉大学教養学部教養学科</a:t>
            </a:r>
            <a:r>
              <a:rPr lang="ja-JP" altLang="en-US" b="1" dirty="0"/>
              <a:t>学校推薦型選抜</a:t>
            </a:r>
            <a:r>
              <a:rPr lang="ja-JP" altLang="en-US" dirty="0"/>
              <a:t>　　　　⇒評定平均</a:t>
            </a:r>
            <a:r>
              <a:rPr lang="en-US" altLang="ja-JP" dirty="0"/>
              <a:t>4.3</a:t>
            </a:r>
            <a:r>
              <a:rPr lang="ja-JP" altLang="en-US" dirty="0"/>
              <a:t>以上</a:t>
            </a:r>
            <a:endParaRPr lang="en-US" altLang="ja-JP" dirty="0"/>
          </a:p>
          <a:p>
            <a:r>
              <a:rPr lang="ja-JP" altLang="en-US" dirty="0"/>
              <a:t>　</a:t>
            </a:r>
            <a:r>
              <a:rPr kumimoji="1" lang="ja-JP" altLang="en-US" dirty="0"/>
              <a:t>大阪大学医学部保健学科（看護）</a:t>
            </a:r>
            <a:r>
              <a:rPr kumimoji="1" lang="ja-JP" altLang="en-US" b="1" dirty="0"/>
              <a:t>学校推薦型選抜</a:t>
            </a:r>
            <a:r>
              <a:rPr kumimoji="1" lang="ja-JP" altLang="en-US" dirty="0"/>
              <a:t>　⇒評定平均</a:t>
            </a:r>
            <a:r>
              <a:rPr kumimoji="1" lang="en-US" altLang="ja-JP" dirty="0"/>
              <a:t>4.0</a:t>
            </a:r>
            <a:r>
              <a:rPr kumimoji="1" lang="ja-JP" altLang="en-US" dirty="0"/>
              <a:t>以上</a:t>
            </a:r>
          </a:p>
        </p:txBody>
      </p:sp>
      <p:sp>
        <p:nvSpPr>
          <p:cNvPr id="10" name="テキスト ボックス 9">
            <a:extLst>
              <a:ext uri="{FF2B5EF4-FFF2-40B4-BE49-F238E27FC236}">
                <a16:creationId xmlns:a16="http://schemas.microsoft.com/office/drawing/2014/main" id="{AE741785-76B7-4426-524A-05138065AAB4}"/>
              </a:ext>
            </a:extLst>
          </p:cNvPr>
          <p:cNvSpPr txBox="1"/>
          <p:nvPr/>
        </p:nvSpPr>
        <p:spPr>
          <a:xfrm>
            <a:off x="615513" y="4058411"/>
            <a:ext cx="7330853" cy="1754326"/>
          </a:xfrm>
          <a:prstGeom prst="rect">
            <a:avLst/>
          </a:prstGeom>
          <a:noFill/>
        </p:spPr>
        <p:txBody>
          <a:bodyPr wrap="none" rtlCol="0">
            <a:spAutoFit/>
          </a:bodyPr>
          <a:lstStyle/>
          <a:p>
            <a:r>
              <a:rPr kumimoji="1" lang="ja-JP" altLang="en-US" dirty="0"/>
              <a:t>（例）</a:t>
            </a:r>
            <a:r>
              <a:rPr kumimoji="1" lang="en-US" altLang="ja-JP" dirty="0"/>
              <a:t>2022</a:t>
            </a:r>
            <a:r>
              <a:rPr kumimoji="1" lang="ja-JP" altLang="en-US" dirty="0"/>
              <a:t>年度入学者選抜</a:t>
            </a:r>
            <a:endParaRPr kumimoji="1" lang="en-US" altLang="ja-JP" dirty="0"/>
          </a:p>
          <a:p>
            <a:r>
              <a:rPr kumimoji="1" lang="ja-JP" altLang="en-US" dirty="0"/>
              <a:t>　青山学院大学文学部史学科</a:t>
            </a:r>
            <a:r>
              <a:rPr kumimoji="1" lang="ja-JP" altLang="en-US" b="1" dirty="0"/>
              <a:t>自己推薦</a:t>
            </a:r>
            <a:r>
              <a:rPr kumimoji="1" lang="ja-JP" altLang="en-US" dirty="0"/>
              <a:t>　　　　　　　　　⇒評定平均</a:t>
            </a:r>
            <a:r>
              <a:rPr kumimoji="1" lang="en-US" altLang="ja-JP" dirty="0"/>
              <a:t>4.0</a:t>
            </a:r>
            <a:r>
              <a:rPr kumimoji="1" lang="ja-JP" altLang="en-US" dirty="0"/>
              <a:t>以上</a:t>
            </a:r>
            <a:endParaRPr kumimoji="1" lang="en-US" altLang="ja-JP" dirty="0"/>
          </a:p>
          <a:p>
            <a:r>
              <a:rPr lang="ja-JP" altLang="en-US" dirty="0"/>
              <a:t>　同志社大学文学部英文学科</a:t>
            </a:r>
            <a:r>
              <a:rPr lang="ja-JP" altLang="en-US" b="1" dirty="0"/>
              <a:t>推薦選抜</a:t>
            </a:r>
            <a:r>
              <a:rPr lang="ja-JP" altLang="en-US" dirty="0"/>
              <a:t>　　　　　　　　　⇒評定平均</a:t>
            </a:r>
            <a:r>
              <a:rPr lang="en-US" altLang="ja-JP" dirty="0"/>
              <a:t>4.0</a:t>
            </a:r>
            <a:r>
              <a:rPr lang="ja-JP" altLang="en-US" dirty="0"/>
              <a:t>以上</a:t>
            </a:r>
            <a:endParaRPr lang="en-US" altLang="ja-JP" dirty="0"/>
          </a:p>
          <a:p>
            <a:endParaRPr kumimoji="1" lang="en-US" altLang="ja-JP" dirty="0"/>
          </a:p>
          <a:p>
            <a:r>
              <a:rPr kumimoji="1" lang="ja-JP" altLang="en-US" dirty="0"/>
              <a:t>　日本大学工学部</a:t>
            </a:r>
            <a:r>
              <a:rPr kumimoji="1" lang="ja-JP" altLang="en-US" b="1" dirty="0"/>
              <a:t>学校推薦型選抜</a:t>
            </a:r>
            <a:r>
              <a:rPr kumimoji="1" lang="ja-JP" altLang="en-US" dirty="0"/>
              <a:t>　　　　　　　　　　　　⇒評定平均</a:t>
            </a:r>
            <a:r>
              <a:rPr kumimoji="1" lang="en-US" altLang="ja-JP" dirty="0"/>
              <a:t>3.0</a:t>
            </a:r>
            <a:r>
              <a:rPr kumimoji="1" lang="ja-JP" altLang="en-US" dirty="0"/>
              <a:t>以上</a:t>
            </a:r>
            <a:endParaRPr kumimoji="1" lang="en-US" altLang="ja-JP" dirty="0"/>
          </a:p>
          <a:p>
            <a:r>
              <a:rPr lang="ja-JP" altLang="en-US" dirty="0"/>
              <a:t>　中京大学</a:t>
            </a:r>
            <a:r>
              <a:rPr lang="ja-JP" altLang="en-US" b="1" dirty="0"/>
              <a:t>公募制一般推薦</a:t>
            </a:r>
            <a:r>
              <a:rPr lang="ja-JP" altLang="en-US" dirty="0"/>
              <a:t>　　　　　　　　　　　　　　　　 ⇒評定平均</a:t>
            </a:r>
            <a:r>
              <a:rPr lang="en-US" altLang="ja-JP" dirty="0"/>
              <a:t>3.0</a:t>
            </a:r>
            <a:r>
              <a:rPr lang="ja-JP" altLang="en-US" dirty="0"/>
              <a:t>以上</a:t>
            </a:r>
            <a:endParaRPr kumimoji="1" lang="ja-JP" altLang="en-US" dirty="0"/>
          </a:p>
        </p:txBody>
      </p:sp>
    </p:spTree>
    <p:extLst>
      <p:ext uri="{BB962C8B-B14F-4D97-AF65-F5344CB8AC3E}">
        <p14:creationId xmlns:p14="http://schemas.microsoft.com/office/powerpoint/2010/main" val="3074439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高校入学直後（１学期）の成績が大きな差を生む！</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15</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pic>
        <p:nvPicPr>
          <p:cNvPr id="4" name="図 2" descr="時計 が含まれている画像&#10;&#10;自動的に生成された説明">
            <a:extLst>
              <a:ext uri="{FF2B5EF4-FFF2-40B4-BE49-F238E27FC236}">
                <a16:creationId xmlns:a16="http://schemas.microsoft.com/office/drawing/2014/main" id="{B6764850-E22F-2C0B-5B64-9A806516A9E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1958" y="1502534"/>
            <a:ext cx="3829694" cy="419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5" descr="リモコン が含まれている画像&#10;&#10;自動的に生成された説明">
            <a:extLst>
              <a:ext uri="{FF2B5EF4-FFF2-40B4-BE49-F238E27FC236}">
                <a16:creationId xmlns:a16="http://schemas.microsoft.com/office/drawing/2014/main" id="{6F9851D8-0877-5344-72B6-7000BD749F9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992" y="1462847"/>
            <a:ext cx="3290760" cy="419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テキスト ボックス 5">
            <a:extLst>
              <a:ext uri="{FF2B5EF4-FFF2-40B4-BE49-F238E27FC236}">
                <a16:creationId xmlns:a16="http://schemas.microsoft.com/office/drawing/2014/main" id="{ECE1476B-97AC-1744-E65D-1E5E49F47018}"/>
              </a:ext>
            </a:extLst>
          </p:cNvPr>
          <p:cNvSpPr txBox="1">
            <a:spLocks noChangeArrowheads="1"/>
          </p:cNvSpPr>
          <p:nvPr/>
        </p:nvSpPr>
        <p:spPr bwMode="auto">
          <a:xfrm>
            <a:off x="813913" y="5745450"/>
            <a:ext cx="70535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●高校入学後の１学期中間テストで進路選択がほぼ決まる！</a:t>
            </a:r>
            <a:endParaRPr kumimoji="1" lang="en-US" altLang="ja-JP"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rPr>
              <a:t>●評定平均にも共通テストにも欠かせないのは「数学」「英語」！</a:t>
            </a:r>
            <a:endParaRPr kumimoji="1" lang="ja-JP" altLang="en-US" sz="105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399077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いまどき高校１年生の「学習に対する意識①」！</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16</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pic>
        <p:nvPicPr>
          <p:cNvPr id="3" name="Picture 2" descr="\\SERVER-04\share\制作\編集長\jpeg(石原⇒上野様)\ベネッセ資料_ページ_1.jpg">
            <a:extLst>
              <a:ext uri="{FF2B5EF4-FFF2-40B4-BE49-F238E27FC236}">
                <a16:creationId xmlns:a16="http://schemas.microsoft.com/office/drawing/2014/main" id="{79D48D80-7444-C0BF-A4F2-939E4E172D7D}"/>
              </a:ext>
            </a:extLst>
          </p:cNvPr>
          <p:cNvPicPr>
            <a:picLocks noChangeAspect="1" noChangeArrowheads="1"/>
          </p:cNvPicPr>
          <p:nvPr/>
        </p:nvPicPr>
        <p:blipFill>
          <a:blip r:embed="rId2" cstate="print"/>
          <a:srcRect/>
          <a:stretch>
            <a:fillRect/>
          </a:stretch>
        </p:blipFill>
        <p:spPr bwMode="auto">
          <a:xfrm>
            <a:off x="744345" y="1435513"/>
            <a:ext cx="7704856" cy="5133739"/>
          </a:xfrm>
          <a:prstGeom prst="rect">
            <a:avLst/>
          </a:prstGeom>
          <a:noFill/>
          <a:ln w="9525">
            <a:solidFill>
              <a:schemeClr val="bg1"/>
            </a:solidFill>
            <a:miter lim="800000"/>
            <a:headEnd/>
            <a:tailEnd/>
          </a:ln>
        </p:spPr>
      </p:pic>
      <p:sp>
        <p:nvSpPr>
          <p:cNvPr id="4" name="正方形/長方形 3">
            <a:extLst>
              <a:ext uri="{FF2B5EF4-FFF2-40B4-BE49-F238E27FC236}">
                <a16:creationId xmlns:a16="http://schemas.microsoft.com/office/drawing/2014/main" id="{0C2F06F5-918C-5685-E6B9-CFCF8DEF285A}"/>
              </a:ext>
            </a:extLst>
          </p:cNvPr>
          <p:cNvSpPr/>
          <p:nvPr/>
        </p:nvSpPr>
        <p:spPr>
          <a:xfrm>
            <a:off x="3203848" y="6329451"/>
            <a:ext cx="720080" cy="2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46833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いまどき高校１年生の「学習に対する意識②」！</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17</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12" name="Rectangle 5">
            <a:extLst>
              <a:ext uri="{FF2B5EF4-FFF2-40B4-BE49-F238E27FC236}">
                <a16:creationId xmlns:a16="http://schemas.microsoft.com/office/drawing/2014/main" id="{F3E1F57F-A50F-7F12-CF1F-5DCD257F9D6D}"/>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pic>
        <p:nvPicPr>
          <p:cNvPr id="4" name="Picture 2" descr="\\SERVER-04\share\制作\編集長\jpeg(石原⇒上野様)\ベネッセ資料_ページ_3.jpg">
            <a:extLst>
              <a:ext uri="{FF2B5EF4-FFF2-40B4-BE49-F238E27FC236}">
                <a16:creationId xmlns:a16="http://schemas.microsoft.com/office/drawing/2014/main" id="{70E655B0-30D1-8D93-16A1-E4229211E42A}"/>
              </a:ext>
            </a:extLst>
          </p:cNvPr>
          <p:cNvPicPr>
            <a:picLocks noChangeAspect="1" noChangeArrowheads="1"/>
          </p:cNvPicPr>
          <p:nvPr/>
        </p:nvPicPr>
        <p:blipFill>
          <a:blip r:embed="rId2" cstate="print"/>
          <a:srcRect/>
          <a:stretch>
            <a:fillRect/>
          </a:stretch>
        </p:blipFill>
        <p:spPr bwMode="auto">
          <a:xfrm>
            <a:off x="329444" y="1581638"/>
            <a:ext cx="8485112" cy="4508592"/>
          </a:xfrm>
          <a:prstGeom prst="rect">
            <a:avLst/>
          </a:prstGeom>
          <a:solidFill>
            <a:schemeClr val="bg1"/>
          </a:solidFill>
          <a:ln w="9525">
            <a:noFill/>
            <a:miter lim="800000"/>
            <a:headEnd/>
            <a:tailEnd/>
          </a:ln>
        </p:spPr>
      </p:pic>
      <p:sp>
        <p:nvSpPr>
          <p:cNvPr id="6" name="正方形/長方形 5">
            <a:extLst>
              <a:ext uri="{FF2B5EF4-FFF2-40B4-BE49-F238E27FC236}">
                <a16:creationId xmlns:a16="http://schemas.microsoft.com/office/drawing/2014/main" id="{E93D5A19-6589-1B93-94BA-6C42CF4FA4BD}"/>
              </a:ext>
            </a:extLst>
          </p:cNvPr>
          <p:cNvSpPr/>
          <p:nvPr/>
        </p:nvSpPr>
        <p:spPr>
          <a:xfrm>
            <a:off x="3851920" y="3933056"/>
            <a:ext cx="1872207"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34296A57-881B-08C0-1160-B5FFA7FF440F}"/>
              </a:ext>
            </a:extLst>
          </p:cNvPr>
          <p:cNvSpPr/>
          <p:nvPr/>
        </p:nvSpPr>
        <p:spPr>
          <a:xfrm>
            <a:off x="4211960" y="4581128"/>
            <a:ext cx="1440161"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B65CF64E-8DCA-D5B5-D57A-35DB98D2F0C8}"/>
              </a:ext>
            </a:extLst>
          </p:cNvPr>
          <p:cNvSpPr/>
          <p:nvPr/>
        </p:nvSpPr>
        <p:spPr>
          <a:xfrm>
            <a:off x="7524328" y="5733256"/>
            <a:ext cx="720080" cy="2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C66D0BA4-63FF-0A52-5A1D-86E4602F99E0}"/>
              </a:ext>
            </a:extLst>
          </p:cNvPr>
          <p:cNvSpPr txBox="1"/>
          <p:nvPr/>
        </p:nvSpPr>
        <p:spPr>
          <a:xfrm>
            <a:off x="6650020" y="3933056"/>
            <a:ext cx="1183337" cy="523220"/>
          </a:xfrm>
          <a:prstGeom prst="rect">
            <a:avLst/>
          </a:prstGeom>
          <a:solidFill>
            <a:schemeClr val="bg1"/>
          </a:solidFill>
        </p:spPr>
        <p:txBody>
          <a:bodyPr wrap="none" rtlCol="0">
            <a:spAutoFit/>
          </a:bodyPr>
          <a:lstStyle/>
          <a:p>
            <a:r>
              <a:rPr kumimoji="1" lang="en-US" altLang="ja-JP" sz="2800" dirty="0">
                <a:solidFill>
                  <a:srgbClr val="FF0000"/>
                </a:solidFill>
              </a:rPr>
              <a:t>39.2</a:t>
            </a:r>
            <a:r>
              <a:rPr kumimoji="1" lang="ja-JP" altLang="en-US" sz="2800" dirty="0">
                <a:solidFill>
                  <a:srgbClr val="FF0000"/>
                </a:solidFill>
              </a:rPr>
              <a:t>％</a:t>
            </a:r>
          </a:p>
        </p:txBody>
      </p:sp>
      <p:sp>
        <p:nvSpPr>
          <p:cNvPr id="11" name="テキスト ボックス 10">
            <a:extLst>
              <a:ext uri="{FF2B5EF4-FFF2-40B4-BE49-F238E27FC236}">
                <a16:creationId xmlns:a16="http://schemas.microsoft.com/office/drawing/2014/main" id="{5B757C00-A395-B93A-24AE-D1594027BF25}"/>
              </a:ext>
            </a:extLst>
          </p:cNvPr>
          <p:cNvSpPr txBox="1"/>
          <p:nvPr/>
        </p:nvSpPr>
        <p:spPr>
          <a:xfrm>
            <a:off x="6641670" y="4607550"/>
            <a:ext cx="1183337" cy="523220"/>
          </a:xfrm>
          <a:prstGeom prst="rect">
            <a:avLst/>
          </a:prstGeom>
          <a:solidFill>
            <a:schemeClr val="bg1"/>
          </a:solidFill>
        </p:spPr>
        <p:txBody>
          <a:bodyPr wrap="none" rtlCol="0">
            <a:spAutoFit/>
          </a:bodyPr>
          <a:lstStyle/>
          <a:p>
            <a:r>
              <a:rPr lang="en-US" altLang="ja-JP" sz="2800" dirty="0">
                <a:solidFill>
                  <a:srgbClr val="FF0000"/>
                </a:solidFill>
              </a:rPr>
              <a:t>30.7</a:t>
            </a:r>
            <a:r>
              <a:rPr kumimoji="1" lang="ja-JP" altLang="en-US" sz="2800" dirty="0">
                <a:solidFill>
                  <a:srgbClr val="FF0000"/>
                </a:solidFill>
              </a:rPr>
              <a:t>％</a:t>
            </a:r>
          </a:p>
        </p:txBody>
      </p:sp>
    </p:spTree>
    <p:extLst>
      <p:ext uri="{BB962C8B-B14F-4D97-AF65-F5344CB8AC3E}">
        <p14:creationId xmlns:p14="http://schemas.microsoft.com/office/powerpoint/2010/main" val="117756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kumimoji="1" lang="ja-JP" altLang="en-US" sz="2400" dirty="0"/>
              <a:t>学習塾が高校生の進路選択をサポートしています！</a:t>
            </a:r>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2</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7" name="Picture 2" descr="\\SVR-05\alpha\情報企画課\一時フォルダ\ENR vol.6-1.jpg">
            <a:extLst>
              <a:ext uri="{FF2B5EF4-FFF2-40B4-BE49-F238E27FC236}">
                <a16:creationId xmlns:a16="http://schemas.microsoft.com/office/drawing/2014/main" id="{368BC2C3-3020-9FA3-BE9F-CEC53B092F59}"/>
              </a:ext>
            </a:extLst>
          </p:cNvPr>
          <p:cNvPicPr>
            <a:picLocks noChangeAspect="1" noChangeArrowheads="1"/>
          </p:cNvPicPr>
          <p:nvPr/>
        </p:nvPicPr>
        <p:blipFill>
          <a:blip r:embed="rId2" cstate="print"/>
          <a:srcRect/>
          <a:stretch>
            <a:fillRect/>
          </a:stretch>
        </p:blipFill>
        <p:spPr bwMode="auto">
          <a:xfrm>
            <a:off x="826306" y="1484784"/>
            <a:ext cx="3402135" cy="4232115"/>
          </a:xfrm>
          <a:prstGeom prst="rect">
            <a:avLst/>
          </a:prstGeom>
          <a:noFill/>
          <a:ln w="9525">
            <a:noFill/>
            <a:miter lim="800000"/>
            <a:headEnd/>
            <a:tailEnd/>
          </a:ln>
        </p:spPr>
      </p:pic>
      <p:pic>
        <p:nvPicPr>
          <p:cNvPr id="9" name="Picture 3" descr="\\SVR-05\alpha\情報企画課\一時フォルダ\ENR vol.6-2.jpg">
            <a:extLst>
              <a:ext uri="{FF2B5EF4-FFF2-40B4-BE49-F238E27FC236}">
                <a16:creationId xmlns:a16="http://schemas.microsoft.com/office/drawing/2014/main" id="{66FA1D18-DA38-7C93-EA62-CAAA9C69F47C}"/>
              </a:ext>
            </a:extLst>
          </p:cNvPr>
          <p:cNvPicPr>
            <a:picLocks noChangeAspect="1" noChangeArrowheads="1"/>
          </p:cNvPicPr>
          <p:nvPr/>
        </p:nvPicPr>
        <p:blipFill>
          <a:blip r:embed="rId3" cstate="print"/>
          <a:srcRect/>
          <a:stretch>
            <a:fillRect/>
          </a:stretch>
        </p:blipFill>
        <p:spPr bwMode="auto">
          <a:xfrm>
            <a:off x="4915559" y="1484784"/>
            <a:ext cx="3402135" cy="3793224"/>
          </a:xfrm>
          <a:prstGeom prst="rect">
            <a:avLst/>
          </a:prstGeom>
          <a:noFill/>
          <a:ln w="9525">
            <a:noFill/>
            <a:miter lim="800000"/>
            <a:headEnd/>
            <a:tailEnd/>
          </a:ln>
        </p:spPr>
      </p:pic>
      <p:sp>
        <p:nvSpPr>
          <p:cNvPr id="10" name="右矢印 9">
            <a:extLst>
              <a:ext uri="{FF2B5EF4-FFF2-40B4-BE49-F238E27FC236}">
                <a16:creationId xmlns:a16="http://schemas.microsoft.com/office/drawing/2014/main" id="{C93D5CEA-9553-F802-C167-7EDC7F18EFED}"/>
              </a:ext>
            </a:extLst>
          </p:cNvPr>
          <p:cNvSpPr/>
          <p:nvPr/>
        </p:nvSpPr>
        <p:spPr>
          <a:xfrm>
            <a:off x="1043481" y="5736560"/>
            <a:ext cx="431676" cy="57626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テキスト ボックス 10">
            <a:extLst>
              <a:ext uri="{FF2B5EF4-FFF2-40B4-BE49-F238E27FC236}">
                <a16:creationId xmlns:a16="http://schemas.microsoft.com/office/drawing/2014/main" id="{0D3F1461-EA79-3E50-F629-B05E9196C277}"/>
              </a:ext>
            </a:extLst>
          </p:cNvPr>
          <p:cNvSpPr txBox="1">
            <a:spLocks noChangeArrowheads="1"/>
          </p:cNvSpPr>
          <p:nvPr/>
        </p:nvSpPr>
        <p:spPr bwMode="auto">
          <a:xfrm>
            <a:off x="1475157" y="5691279"/>
            <a:ext cx="6758581" cy="646331"/>
          </a:xfrm>
          <a:prstGeom prst="rect">
            <a:avLst/>
          </a:prstGeom>
          <a:noFill/>
          <a:ln w="9525">
            <a:solidFill>
              <a:schemeClr val="bg1"/>
            </a:solidFill>
            <a:miter lim="800000"/>
            <a:headEnd/>
            <a:tailEnd/>
          </a:ln>
        </p:spPr>
        <p:txBody>
          <a:bodyPr wrap="none">
            <a:spAutoFit/>
          </a:bodyPr>
          <a:lstStyle/>
          <a:p>
            <a:r>
              <a:rPr lang="ja-JP" altLang="en-US" dirty="0">
                <a:solidFill>
                  <a:srgbClr val="FF0000"/>
                </a:solidFill>
                <a:latin typeface="ＭＳ Ｐゴシック" panose="020B0600070205080204" pitchFamily="50" charset="-128"/>
                <a:ea typeface="ＭＳ Ｐゴシック" panose="020B0600070205080204" pitchFamily="50" charset="-128"/>
              </a:rPr>
              <a:t>学校推薦・総合型選抜、一般選抜とも大学入試は極めて複雑です！</a:t>
            </a:r>
            <a:endParaRPr lang="en-US" altLang="ja-JP" dirty="0">
              <a:solidFill>
                <a:srgbClr val="FF0000"/>
              </a:solidFill>
              <a:latin typeface="ＭＳ Ｐゴシック" panose="020B0600070205080204" pitchFamily="50" charset="-128"/>
              <a:ea typeface="ＭＳ Ｐゴシック" panose="020B0600070205080204" pitchFamily="50" charset="-128"/>
            </a:endParaRPr>
          </a:p>
          <a:p>
            <a:r>
              <a:rPr lang="ja-JP" altLang="en-US" dirty="0">
                <a:solidFill>
                  <a:srgbClr val="FF0000"/>
                </a:solidFill>
                <a:latin typeface="ＭＳ Ｐゴシック" panose="020B0600070205080204" pitchFamily="50" charset="-128"/>
                <a:ea typeface="ＭＳ Ｐゴシック" panose="020B0600070205080204" pitchFamily="50" charset="-128"/>
              </a:rPr>
              <a:t>最新の受験情報による「夢のある進路選択」をお奨めします！</a:t>
            </a:r>
            <a:endParaRPr lang="en-US" altLang="ja-JP" dirty="0">
              <a:solidFill>
                <a:srgbClr val="FF0000"/>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61080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kumimoji="1" lang="ja-JP" altLang="en-US" sz="2400" dirty="0"/>
              <a:t>教科書改訂のスケジュールと本格的大学入試改革</a:t>
            </a:r>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3</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graphicFrame>
        <p:nvGraphicFramePr>
          <p:cNvPr id="5" name="表 4">
            <a:extLst>
              <a:ext uri="{FF2B5EF4-FFF2-40B4-BE49-F238E27FC236}">
                <a16:creationId xmlns:a16="http://schemas.microsoft.com/office/drawing/2014/main" id="{5447203A-ED0B-D41F-9301-653285DD3084}"/>
              </a:ext>
            </a:extLst>
          </p:cNvPr>
          <p:cNvGraphicFramePr>
            <a:graphicFrameLocks noGrp="1"/>
          </p:cNvGraphicFramePr>
          <p:nvPr>
            <p:extLst>
              <p:ext uri="{D42A27DB-BD31-4B8C-83A1-F6EECF244321}">
                <p14:modId xmlns:p14="http://schemas.microsoft.com/office/powerpoint/2010/main" val="1167214753"/>
              </p:ext>
            </p:extLst>
          </p:nvPr>
        </p:nvGraphicFramePr>
        <p:xfrm>
          <a:off x="407368" y="1655445"/>
          <a:ext cx="8390646" cy="4465257"/>
        </p:xfrm>
        <a:graphic>
          <a:graphicData uri="http://schemas.openxmlformats.org/drawingml/2006/table">
            <a:tbl>
              <a:tblPr/>
              <a:tblGrid>
                <a:gridCol w="1140296">
                  <a:extLst>
                    <a:ext uri="{9D8B030D-6E8A-4147-A177-3AD203B41FA5}">
                      <a16:colId xmlns:a16="http://schemas.microsoft.com/office/drawing/2014/main" val="3232995235"/>
                    </a:ext>
                  </a:extLst>
                </a:gridCol>
                <a:gridCol w="1440160">
                  <a:extLst>
                    <a:ext uri="{9D8B030D-6E8A-4147-A177-3AD203B41FA5}">
                      <a16:colId xmlns:a16="http://schemas.microsoft.com/office/drawing/2014/main" val="1127682032"/>
                    </a:ext>
                  </a:extLst>
                </a:gridCol>
                <a:gridCol w="1440160">
                  <a:extLst>
                    <a:ext uri="{9D8B030D-6E8A-4147-A177-3AD203B41FA5}">
                      <a16:colId xmlns:a16="http://schemas.microsoft.com/office/drawing/2014/main" val="3144238485"/>
                    </a:ext>
                  </a:extLst>
                </a:gridCol>
                <a:gridCol w="1512168">
                  <a:extLst>
                    <a:ext uri="{9D8B030D-6E8A-4147-A177-3AD203B41FA5}">
                      <a16:colId xmlns:a16="http://schemas.microsoft.com/office/drawing/2014/main" val="3823469769"/>
                    </a:ext>
                  </a:extLst>
                </a:gridCol>
                <a:gridCol w="1368152">
                  <a:extLst>
                    <a:ext uri="{9D8B030D-6E8A-4147-A177-3AD203B41FA5}">
                      <a16:colId xmlns:a16="http://schemas.microsoft.com/office/drawing/2014/main" val="878646445"/>
                    </a:ext>
                  </a:extLst>
                </a:gridCol>
                <a:gridCol w="1489710">
                  <a:extLst>
                    <a:ext uri="{9D8B030D-6E8A-4147-A177-3AD203B41FA5}">
                      <a16:colId xmlns:a16="http://schemas.microsoft.com/office/drawing/2014/main" val="1181115030"/>
                    </a:ext>
                  </a:extLst>
                </a:gridCol>
              </a:tblGrid>
              <a:tr h="410327">
                <a:tc>
                  <a:txBody>
                    <a:bodyPr/>
                    <a:lstStyle/>
                    <a:p>
                      <a:pPr algn="ctr" fontAlgn="ctr"/>
                      <a:r>
                        <a:rPr lang="en-US" altLang="ja-JP" sz="1100" b="1" i="0" u="none" strike="noStrike" dirty="0">
                          <a:solidFill>
                            <a:schemeClr val="bg1"/>
                          </a:solidFill>
                          <a:effectLst/>
                          <a:latin typeface="+mn-ea"/>
                          <a:ea typeface="+mn-ea"/>
                        </a:rPr>
                        <a:t>2022</a:t>
                      </a:r>
                      <a:r>
                        <a:rPr lang="ja-JP" altLang="en-US" sz="1100" b="1" i="0" u="none" strike="noStrike" dirty="0">
                          <a:solidFill>
                            <a:schemeClr val="bg1"/>
                          </a:solidFill>
                          <a:effectLst/>
                          <a:latin typeface="+mn-ea"/>
                          <a:ea typeface="+mn-ea"/>
                        </a:rPr>
                        <a:t>年度の学年</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tc>
                  <a:txBody>
                    <a:bodyPr/>
                    <a:lstStyle/>
                    <a:p>
                      <a:pPr algn="ctr" fontAlgn="ctr"/>
                      <a:r>
                        <a:rPr lang="en-US" altLang="ja-JP" sz="1600" b="1" i="0" u="none" strike="noStrike" dirty="0">
                          <a:solidFill>
                            <a:schemeClr val="bg1"/>
                          </a:solidFill>
                          <a:effectLst/>
                          <a:latin typeface="+mn-ea"/>
                          <a:ea typeface="+mn-ea"/>
                        </a:rPr>
                        <a:t>2022</a:t>
                      </a:r>
                      <a:r>
                        <a:rPr lang="ja-JP" altLang="en-US" sz="1600" b="1" i="0" u="none" strike="noStrike" dirty="0">
                          <a:solidFill>
                            <a:schemeClr val="bg1"/>
                          </a:solidFill>
                          <a:effectLst/>
                          <a:latin typeface="+mn-ea"/>
                          <a:ea typeface="+mn-ea"/>
                        </a:rPr>
                        <a:t>年度</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tc>
                  <a:txBody>
                    <a:bodyPr/>
                    <a:lstStyle/>
                    <a:p>
                      <a:pPr algn="ctr" fontAlgn="ctr"/>
                      <a:r>
                        <a:rPr lang="en-US" altLang="ja-JP" sz="1600" b="1" i="0" u="none" strike="noStrike" dirty="0">
                          <a:solidFill>
                            <a:schemeClr val="bg1"/>
                          </a:solidFill>
                          <a:effectLst/>
                          <a:latin typeface="+mn-ea"/>
                          <a:ea typeface="+mn-ea"/>
                        </a:rPr>
                        <a:t>2023</a:t>
                      </a:r>
                      <a:r>
                        <a:rPr lang="ja-JP" altLang="en-US" sz="1600" b="1" i="0" u="none" strike="noStrike" dirty="0">
                          <a:solidFill>
                            <a:schemeClr val="bg1"/>
                          </a:solidFill>
                          <a:effectLst/>
                          <a:latin typeface="+mn-ea"/>
                          <a:ea typeface="+mn-ea"/>
                        </a:rPr>
                        <a:t>年度</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tc>
                  <a:txBody>
                    <a:bodyPr/>
                    <a:lstStyle/>
                    <a:p>
                      <a:pPr algn="ctr" fontAlgn="ctr"/>
                      <a:r>
                        <a:rPr lang="en-US" altLang="ja-JP" sz="1600" b="1" i="0" u="none" strike="noStrike" dirty="0">
                          <a:solidFill>
                            <a:schemeClr val="bg1"/>
                          </a:solidFill>
                          <a:effectLst/>
                          <a:latin typeface="+mn-ea"/>
                          <a:ea typeface="+mn-ea"/>
                        </a:rPr>
                        <a:t>2024</a:t>
                      </a:r>
                      <a:r>
                        <a:rPr lang="ja-JP" altLang="en-US" sz="1600" b="1" i="0" u="none" strike="noStrike" dirty="0">
                          <a:solidFill>
                            <a:schemeClr val="bg1"/>
                          </a:solidFill>
                          <a:effectLst/>
                          <a:latin typeface="+mn-ea"/>
                          <a:ea typeface="+mn-ea"/>
                        </a:rPr>
                        <a:t>年度</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tc>
                  <a:txBody>
                    <a:bodyPr/>
                    <a:lstStyle/>
                    <a:p>
                      <a:pPr algn="ctr" fontAlgn="ctr"/>
                      <a:r>
                        <a:rPr lang="en-US" altLang="ja-JP" sz="1600" b="1" i="0" u="none" strike="noStrike" dirty="0">
                          <a:solidFill>
                            <a:schemeClr val="bg1"/>
                          </a:solidFill>
                          <a:effectLst/>
                          <a:latin typeface="+mn-ea"/>
                          <a:ea typeface="+mn-ea"/>
                        </a:rPr>
                        <a:t>2025</a:t>
                      </a:r>
                      <a:r>
                        <a:rPr lang="ja-JP" altLang="en-US" sz="1600" b="1" i="0" u="none" strike="noStrike" dirty="0">
                          <a:solidFill>
                            <a:schemeClr val="bg1"/>
                          </a:solidFill>
                          <a:effectLst/>
                          <a:latin typeface="+mn-ea"/>
                          <a:ea typeface="+mn-ea"/>
                        </a:rPr>
                        <a:t>年度</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tc>
                  <a:txBody>
                    <a:bodyPr/>
                    <a:lstStyle/>
                    <a:p>
                      <a:pPr algn="ctr" fontAlgn="ctr"/>
                      <a:r>
                        <a:rPr lang="en-US" altLang="ja-JP" sz="1600" b="1" i="0" u="none" strike="noStrike" dirty="0">
                          <a:solidFill>
                            <a:schemeClr val="bg1"/>
                          </a:solidFill>
                          <a:effectLst/>
                          <a:latin typeface="+mn-ea"/>
                          <a:ea typeface="+mn-ea"/>
                        </a:rPr>
                        <a:t>2026</a:t>
                      </a:r>
                      <a:r>
                        <a:rPr lang="ja-JP" altLang="en-US" sz="1600" b="1" i="0" u="none" strike="noStrike" dirty="0">
                          <a:solidFill>
                            <a:schemeClr val="bg1"/>
                          </a:solidFill>
                          <a:effectLst/>
                          <a:latin typeface="+mn-ea"/>
                          <a:ea typeface="+mn-ea"/>
                        </a:rPr>
                        <a:t>年度</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3C62AE"/>
                    </a:solidFill>
                  </a:tcPr>
                </a:tc>
                <a:extLst>
                  <a:ext uri="{0D108BD9-81ED-4DB2-BD59-A6C34878D82A}">
                    <a16:rowId xmlns:a16="http://schemas.microsoft.com/office/drawing/2014/main" val="424290841"/>
                  </a:ext>
                </a:extLst>
              </a:tr>
              <a:tr h="785090">
                <a:tc>
                  <a:txBody>
                    <a:bodyPr/>
                    <a:lstStyle/>
                    <a:p>
                      <a:pPr algn="ctr" fontAlgn="ctr"/>
                      <a:r>
                        <a:rPr lang="ja-JP" altLang="en-US" sz="2000" b="1" i="0" u="none" strike="noStrike" dirty="0">
                          <a:solidFill>
                            <a:srgbClr val="000000"/>
                          </a:solidFill>
                          <a:effectLst/>
                          <a:latin typeface="+mn-ea"/>
                          <a:ea typeface="+mn-ea"/>
                        </a:rPr>
                        <a:t>高２</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AECC8"/>
                    </a:solidFill>
                  </a:tcPr>
                </a:tc>
                <a:tc>
                  <a:txBody>
                    <a:bodyPr/>
                    <a:lstStyle/>
                    <a:p>
                      <a:pPr algn="ctr" fontAlgn="ctr"/>
                      <a:endParaRPr lang="en-US" altLang="ja-JP"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000000"/>
                          </a:solidFill>
                          <a:effectLst/>
                          <a:latin typeface="+mn-ea"/>
                          <a:ea typeface="+mn-ea"/>
                        </a:rPr>
                        <a:t>高３　★</a:t>
                      </a:r>
                      <a:endParaRPr lang="en-US" altLang="ja-JP" sz="1600" b="1" i="0" u="none" strike="noStrike" dirty="0">
                        <a:solidFill>
                          <a:srgbClr val="000000"/>
                        </a:solidFill>
                        <a:effectLst/>
                        <a:latin typeface="+mn-ea"/>
                        <a:ea typeface="+mn-ea"/>
                      </a:endParaRPr>
                    </a:p>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extLst>
                  <a:ext uri="{0D108BD9-81ED-4DB2-BD59-A6C34878D82A}">
                    <a16:rowId xmlns:a16="http://schemas.microsoft.com/office/drawing/2014/main" val="3642562276"/>
                  </a:ext>
                </a:extLst>
              </a:tr>
              <a:tr h="914570">
                <a:tc>
                  <a:txBody>
                    <a:bodyPr/>
                    <a:lstStyle/>
                    <a:p>
                      <a:pPr algn="ctr" fontAlgn="ctr"/>
                      <a:r>
                        <a:rPr lang="ja-JP" altLang="en-US" sz="2000" b="1" i="0" u="none" strike="noStrike" dirty="0">
                          <a:solidFill>
                            <a:srgbClr val="000000"/>
                          </a:solidFill>
                          <a:effectLst/>
                          <a:latin typeface="+mn-ea"/>
                          <a:ea typeface="+mn-ea"/>
                        </a:rPr>
                        <a:t>高１</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AECC8"/>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000000"/>
                          </a:solidFill>
                          <a:effectLst/>
                          <a:latin typeface="+mn-ea"/>
                          <a:ea typeface="+mn-ea"/>
                        </a:rPr>
                        <a:t>高３　</a:t>
                      </a:r>
                      <a:r>
                        <a:rPr lang="ja-JP" altLang="en-US" sz="1600" b="1" i="0" u="none" strike="noStrike" dirty="0">
                          <a:solidFill>
                            <a:srgbClr val="FF0000"/>
                          </a:solidFill>
                          <a:effectLst/>
                          <a:latin typeface="+mn-ea"/>
                          <a:ea typeface="+mn-ea"/>
                        </a:rPr>
                        <a:t>★</a:t>
                      </a:r>
                      <a:endParaRPr lang="en-US" altLang="ja-JP" sz="1600" b="1" i="0" u="none" strike="noStrike" dirty="0">
                        <a:solidFill>
                          <a:srgbClr val="FF0000"/>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600" b="1" i="0" u="none" strike="noStrike" dirty="0">
                        <a:solidFill>
                          <a:srgbClr val="FF0000"/>
                        </a:solidFill>
                        <a:effectLst/>
                        <a:latin typeface="+mn-ea"/>
                        <a:ea typeface="+mn-ea"/>
                      </a:endParaRPr>
                    </a:p>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extLst>
                  <a:ext uri="{0D108BD9-81ED-4DB2-BD59-A6C34878D82A}">
                    <a16:rowId xmlns:a16="http://schemas.microsoft.com/office/drawing/2014/main" val="3366279509"/>
                  </a:ext>
                </a:extLst>
              </a:tr>
              <a:tr h="785090">
                <a:tc>
                  <a:txBody>
                    <a:bodyPr/>
                    <a:lstStyle/>
                    <a:p>
                      <a:pPr algn="ctr" fontAlgn="ctr"/>
                      <a:r>
                        <a:rPr lang="ja-JP" altLang="en-US" sz="2000" b="1" i="0" u="none" strike="noStrike" dirty="0">
                          <a:solidFill>
                            <a:srgbClr val="000000"/>
                          </a:solidFill>
                          <a:effectLst/>
                          <a:latin typeface="+mn-ea"/>
                          <a:ea typeface="+mn-ea"/>
                        </a:rPr>
                        <a:t>中３</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AECC8"/>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000000"/>
                          </a:solidFill>
                          <a:effectLst/>
                          <a:latin typeface="+mn-ea"/>
                          <a:ea typeface="+mn-ea"/>
                        </a:rPr>
                        <a:t>高３　</a:t>
                      </a:r>
                      <a:r>
                        <a:rPr lang="ja-JP" altLang="en-US" sz="1600" b="1" i="0" u="none" strike="noStrike" dirty="0">
                          <a:solidFill>
                            <a:srgbClr val="FF0000"/>
                          </a:solidFill>
                          <a:effectLst/>
                          <a:latin typeface="+mn-ea"/>
                          <a:ea typeface="+mn-ea"/>
                        </a:rPr>
                        <a:t>★</a:t>
                      </a:r>
                      <a:endParaRPr lang="en-US" altLang="ja-JP" sz="1600" b="1" i="0" u="none" strike="noStrike" dirty="0">
                        <a:solidFill>
                          <a:srgbClr val="FF0000"/>
                        </a:solidFill>
                        <a:effectLst/>
                        <a:latin typeface="+mn-ea"/>
                        <a:ea typeface="+mn-ea"/>
                      </a:endParaRPr>
                    </a:p>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A0D8EF"/>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extLst>
                  <a:ext uri="{0D108BD9-81ED-4DB2-BD59-A6C34878D82A}">
                    <a16:rowId xmlns:a16="http://schemas.microsoft.com/office/drawing/2014/main" val="1717529399"/>
                  </a:ext>
                </a:extLst>
              </a:tr>
              <a:tr h="785090">
                <a:tc>
                  <a:txBody>
                    <a:bodyPr/>
                    <a:lstStyle/>
                    <a:p>
                      <a:pPr algn="ctr" fontAlgn="ctr"/>
                      <a:r>
                        <a:rPr lang="ja-JP" altLang="en-US" sz="2000" b="1" i="0" u="none" strike="noStrike" dirty="0">
                          <a:solidFill>
                            <a:srgbClr val="000000"/>
                          </a:solidFill>
                          <a:effectLst/>
                          <a:latin typeface="+mn-ea"/>
                          <a:ea typeface="+mn-ea"/>
                        </a:rPr>
                        <a:t>中２</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AECC8"/>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000000"/>
                          </a:solidFill>
                          <a:effectLst/>
                          <a:latin typeface="+mn-ea"/>
                          <a:ea typeface="+mn-ea"/>
                        </a:rPr>
                        <a:t>高３　</a:t>
                      </a:r>
                      <a:r>
                        <a:rPr lang="ja-JP" altLang="en-US" sz="1600" b="1" i="0" u="none" strike="noStrike" dirty="0">
                          <a:solidFill>
                            <a:srgbClr val="FF0000"/>
                          </a:solidFill>
                          <a:effectLst/>
                          <a:latin typeface="+mn-ea"/>
                          <a:ea typeface="+mn-ea"/>
                        </a:rPr>
                        <a:t>★</a:t>
                      </a:r>
                      <a:endParaRPr lang="en-US" altLang="ja-JP" sz="1600" b="1" i="0" u="none" strike="noStrike" dirty="0">
                        <a:solidFill>
                          <a:srgbClr val="FF0000"/>
                        </a:solidFill>
                        <a:effectLst/>
                        <a:latin typeface="+mn-ea"/>
                        <a:ea typeface="+mn-ea"/>
                      </a:endParaRPr>
                    </a:p>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extLst>
                  <a:ext uri="{0D108BD9-81ED-4DB2-BD59-A6C34878D82A}">
                    <a16:rowId xmlns:a16="http://schemas.microsoft.com/office/drawing/2014/main" val="3987026158"/>
                  </a:ext>
                </a:extLst>
              </a:tr>
              <a:tr h="785090">
                <a:tc>
                  <a:txBody>
                    <a:bodyPr/>
                    <a:lstStyle/>
                    <a:p>
                      <a:pPr algn="ctr" fontAlgn="ctr"/>
                      <a:r>
                        <a:rPr lang="ja-JP" altLang="en-US" sz="2000" b="1" i="0" u="none" strike="noStrike" dirty="0">
                          <a:solidFill>
                            <a:srgbClr val="000000"/>
                          </a:solidFill>
                          <a:effectLst/>
                          <a:latin typeface="+mn-ea"/>
                          <a:ea typeface="+mn-ea"/>
                        </a:rPr>
                        <a:t>中１</a:t>
                      </a: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AECC8"/>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tc>
                  <a:txBody>
                    <a:bodyPr/>
                    <a:lstStyle/>
                    <a:p>
                      <a:pPr algn="ctr" fontAlgn="ctr"/>
                      <a:endParaRPr lang="ja-JP" altLang="en-US" sz="1600" b="1" i="0" u="none" strike="noStrike" dirty="0">
                        <a:solidFill>
                          <a:srgbClr val="000000"/>
                        </a:solidFill>
                        <a:effectLst/>
                        <a:latin typeface="+mn-ea"/>
                        <a:ea typeface="+mn-ea"/>
                      </a:endParaRPr>
                    </a:p>
                  </a:txBody>
                  <a:tcPr marL="9525" marR="9525" marT="9525"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0F2F2"/>
                    </a:solidFill>
                  </a:tcPr>
                </a:tc>
                <a:extLst>
                  <a:ext uri="{0D108BD9-81ED-4DB2-BD59-A6C34878D82A}">
                    <a16:rowId xmlns:a16="http://schemas.microsoft.com/office/drawing/2014/main" val="4242202867"/>
                  </a:ext>
                </a:extLst>
              </a:tr>
            </a:tbl>
          </a:graphicData>
        </a:graphic>
      </p:graphicFrame>
      <p:sp>
        <p:nvSpPr>
          <p:cNvPr id="6" name="矢印: 右 5">
            <a:extLst>
              <a:ext uri="{FF2B5EF4-FFF2-40B4-BE49-F238E27FC236}">
                <a16:creationId xmlns:a16="http://schemas.microsoft.com/office/drawing/2014/main" id="{6F35A4C2-33C9-DE04-7C1A-03493DE782D7}"/>
              </a:ext>
            </a:extLst>
          </p:cNvPr>
          <p:cNvSpPr/>
          <p:nvPr/>
        </p:nvSpPr>
        <p:spPr>
          <a:xfrm>
            <a:off x="1547664" y="2420888"/>
            <a:ext cx="2880320" cy="316934"/>
          </a:xfrm>
          <a:prstGeom prst="rightArrow">
            <a:avLst>
              <a:gd name="adj1" fmla="val 69842"/>
              <a:gd name="adj2" fmla="val 50000"/>
            </a:avLst>
          </a:prstGeom>
          <a:solidFill>
            <a:srgbClr val="52A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bg1"/>
                </a:solidFill>
              </a:rPr>
              <a:t>旧教科書</a:t>
            </a:r>
          </a:p>
        </p:txBody>
      </p:sp>
      <p:sp>
        <p:nvSpPr>
          <p:cNvPr id="12" name="矢印: 右 11">
            <a:extLst>
              <a:ext uri="{FF2B5EF4-FFF2-40B4-BE49-F238E27FC236}">
                <a16:creationId xmlns:a16="http://schemas.microsoft.com/office/drawing/2014/main" id="{1D03F73F-FC7E-D15D-8FF1-FB6FEF940B91}"/>
              </a:ext>
            </a:extLst>
          </p:cNvPr>
          <p:cNvSpPr/>
          <p:nvPr/>
        </p:nvSpPr>
        <p:spPr>
          <a:xfrm>
            <a:off x="1547663" y="3197278"/>
            <a:ext cx="4392488" cy="316934"/>
          </a:xfrm>
          <a:prstGeom prst="rightArrow">
            <a:avLst>
              <a:gd name="adj1" fmla="val 69842"/>
              <a:gd name="adj2" fmla="val 50000"/>
            </a:avLst>
          </a:prstGeom>
          <a:solidFill>
            <a:srgbClr val="EE9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bg1"/>
                </a:solidFill>
              </a:rPr>
              <a:t>新しい</a:t>
            </a:r>
            <a:r>
              <a:rPr kumimoji="1" lang="ja-JP" altLang="en-US" sz="1400" b="1" dirty="0">
                <a:solidFill>
                  <a:schemeClr val="bg1"/>
                </a:solidFill>
              </a:rPr>
              <a:t>教科書</a:t>
            </a:r>
          </a:p>
        </p:txBody>
      </p:sp>
      <p:sp>
        <p:nvSpPr>
          <p:cNvPr id="13" name="四角形: 角を丸くする 12">
            <a:extLst>
              <a:ext uri="{FF2B5EF4-FFF2-40B4-BE49-F238E27FC236}">
                <a16:creationId xmlns:a16="http://schemas.microsoft.com/office/drawing/2014/main" id="{1A01FD5D-2E36-A330-8AA6-6C89C85DF85A}"/>
              </a:ext>
            </a:extLst>
          </p:cNvPr>
          <p:cNvSpPr/>
          <p:nvPr/>
        </p:nvSpPr>
        <p:spPr>
          <a:xfrm>
            <a:off x="1855724" y="3485309"/>
            <a:ext cx="874746" cy="20902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t>高１改訂</a:t>
            </a:r>
          </a:p>
        </p:txBody>
      </p:sp>
      <p:sp>
        <p:nvSpPr>
          <p:cNvPr id="14" name="四角形: 角を丸くする 13">
            <a:extLst>
              <a:ext uri="{FF2B5EF4-FFF2-40B4-BE49-F238E27FC236}">
                <a16:creationId xmlns:a16="http://schemas.microsoft.com/office/drawing/2014/main" id="{178AD5B1-6DBA-0798-C4E7-A85EF2B649FE}"/>
              </a:ext>
            </a:extLst>
          </p:cNvPr>
          <p:cNvSpPr/>
          <p:nvPr/>
        </p:nvSpPr>
        <p:spPr>
          <a:xfrm>
            <a:off x="3280889" y="3485309"/>
            <a:ext cx="874746" cy="20902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t>高２改訂</a:t>
            </a:r>
          </a:p>
        </p:txBody>
      </p:sp>
      <p:sp>
        <p:nvSpPr>
          <p:cNvPr id="15" name="四角形: 角を丸くする 14">
            <a:extLst>
              <a:ext uri="{FF2B5EF4-FFF2-40B4-BE49-F238E27FC236}">
                <a16:creationId xmlns:a16="http://schemas.microsoft.com/office/drawing/2014/main" id="{3D17A35F-D5D6-89EE-A022-AED5663F2612}"/>
              </a:ext>
            </a:extLst>
          </p:cNvPr>
          <p:cNvSpPr/>
          <p:nvPr/>
        </p:nvSpPr>
        <p:spPr>
          <a:xfrm>
            <a:off x="4755181" y="3483628"/>
            <a:ext cx="874746" cy="209023"/>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t>高３改訂</a:t>
            </a:r>
          </a:p>
        </p:txBody>
      </p:sp>
      <p:sp>
        <p:nvSpPr>
          <p:cNvPr id="16" name="矢印: 右 15">
            <a:extLst>
              <a:ext uri="{FF2B5EF4-FFF2-40B4-BE49-F238E27FC236}">
                <a16:creationId xmlns:a16="http://schemas.microsoft.com/office/drawing/2014/main" id="{919A4382-363A-EC8A-F9E5-AEBB9E424B3A}"/>
              </a:ext>
            </a:extLst>
          </p:cNvPr>
          <p:cNvSpPr/>
          <p:nvPr/>
        </p:nvSpPr>
        <p:spPr>
          <a:xfrm>
            <a:off x="1547663" y="4163201"/>
            <a:ext cx="5760640" cy="316934"/>
          </a:xfrm>
          <a:prstGeom prst="rightArrow">
            <a:avLst>
              <a:gd name="adj1" fmla="val 69842"/>
              <a:gd name="adj2" fmla="val 50000"/>
            </a:avLst>
          </a:prstGeom>
          <a:solidFill>
            <a:srgbClr val="EE9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bg1"/>
                </a:solidFill>
              </a:rPr>
              <a:t>新しい</a:t>
            </a:r>
            <a:r>
              <a:rPr kumimoji="1" lang="ja-JP" altLang="en-US" sz="1400" b="1" dirty="0">
                <a:solidFill>
                  <a:schemeClr val="bg1"/>
                </a:solidFill>
              </a:rPr>
              <a:t>教科書</a:t>
            </a:r>
          </a:p>
        </p:txBody>
      </p:sp>
      <p:sp>
        <p:nvSpPr>
          <p:cNvPr id="17" name="矢印: 右 16">
            <a:extLst>
              <a:ext uri="{FF2B5EF4-FFF2-40B4-BE49-F238E27FC236}">
                <a16:creationId xmlns:a16="http://schemas.microsoft.com/office/drawing/2014/main" id="{B868CE57-0471-A06F-B570-022A39858B2A}"/>
              </a:ext>
            </a:extLst>
          </p:cNvPr>
          <p:cNvSpPr/>
          <p:nvPr/>
        </p:nvSpPr>
        <p:spPr>
          <a:xfrm>
            <a:off x="1547663" y="4985302"/>
            <a:ext cx="7250347" cy="316934"/>
          </a:xfrm>
          <a:prstGeom prst="rightArrow">
            <a:avLst>
              <a:gd name="adj1" fmla="val 69842"/>
              <a:gd name="adj2" fmla="val 50000"/>
            </a:avLst>
          </a:prstGeom>
          <a:solidFill>
            <a:srgbClr val="EE9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bg1"/>
                </a:solidFill>
              </a:rPr>
              <a:t>新しい</a:t>
            </a:r>
            <a:r>
              <a:rPr kumimoji="1" lang="ja-JP" altLang="en-US" sz="1400" b="1" dirty="0">
                <a:solidFill>
                  <a:schemeClr val="bg1"/>
                </a:solidFill>
              </a:rPr>
              <a:t>教科書</a:t>
            </a:r>
          </a:p>
        </p:txBody>
      </p:sp>
      <p:sp>
        <p:nvSpPr>
          <p:cNvPr id="18" name="矢印: 右 17">
            <a:extLst>
              <a:ext uri="{FF2B5EF4-FFF2-40B4-BE49-F238E27FC236}">
                <a16:creationId xmlns:a16="http://schemas.microsoft.com/office/drawing/2014/main" id="{9840CFFC-ECFE-10DC-F10B-9EE97F5644BB}"/>
              </a:ext>
            </a:extLst>
          </p:cNvPr>
          <p:cNvSpPr/>
          <p:nvPr/>
        </p:nvSpPr>
        <p:spPr>
          <a:xfrm>
            <a:off x="1547662" y="5758950"/>
            <a:ext cx="7250347" cy="316934"/>
          </a:xfrm>
          <a:prstGeom prst="rightArrow">
            <a:avLst>
              <a:gd name="adj1" fmla="val 69842"/>
              <a:gd name="adj2" fmla="val 50000"/>
            </a:avLst>
          </a:prstGeom>
          <a:solidFill>
            <a:srgbClr val="EE9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bg1"/>
                </a:solidFill>
              </a:rPr>
              <a:t>新しい</a:t>
            </a:r>
            <a:r>
              <a:rPr kumimoji="1" lang="ja-JP" altLang="en-US" sz="1400" b="1" dirty="0">
                <a:solidFill>
                  <a:schemeClr val="bg1"/>
                </a:solidFill>
              </a:rPr>
              <a:t>教科書</a:t>
            </a:r>
          </a:p>
        </p:txBody>
      </p:sp>
      <p:sp>
        <p:nvSpPr>
          <p:cNvPr id="20" name="テキスト ボックス 19">
            <a:extLst>
              <a:ext uri="{FF2B5EF4-FFF2-40B4-BE49-F238E27FC236}">
                <a16:creationId xmlns:a16="http://schemas.microsoft.com/office/drawing/2014/main" id="{7EA14B2E-F4FE-E547-CACD-9FF6134B9A17}"/>
              </a:ext>
            </a:extLst>
          </p:cNvPr>
          <p:cNvSpPr txBox="1"/>
          <p:nvPr/>
        </p:nvSpPr>
        <p:spPr>
          <a:xfrm>
            <a:off x="5961976" y="6131032"/>
            <a:ext cx="2836033" cy="430887"/>
          </a:xfrm>
          <a:prstGeom prst="rect">
            <a:avLst/>
          </a:prstGeom>
          <a:noFill/>
        </p:spPr>
        <p:txBody>
          <a:bodyPr wrap="none" rtlCol="0">
            <a:spAutoFit/>
          </a:bodyPr>
          <a:lstStyle/>
          <a:p>
            <a:r>
              <a:rPr kumimoji="1" lang="ja-JP" altLang="en-US" sz="1100" dirty="0"/>
              <a:t>★旧教科書に基づいて実施される共通テスト</a:t>
            </a:r>
            <a:endParaRPr kumimoji="1" lang="en-US" altLang="ja-JP" sz="1100" dirty="0"/>
          </a:p>
          <a:p>
            <a:r>
              <a:rPr lang="ja-JP" altLang="en-US" sz="1100" dirty="0">
                <a:solidFill>
                  <a:srgbClr val="FF0000"/>
                </a:solidFill>
              </a:rPr>
              <a:t>★</a:t>
            </a:r>
            <a:r>
              <a:rPr lang="ja-JP" altLang="en-US" sz="1100" dirty="0"/>
              <a:t>新教科書に基づいて実施される共通テスト</a:t>
            </a:r>
            <a:endParaRPr kumimoji="1" lang="ja-JP" altLang="en-US" sz="1100" dirty="0"/>
          </a:p>
        </p:txBody>
      </p:sp>
      <p:sp>
        <p:nvSpPr>
          <p:cNvPr id="21" name="吹き出し: 角を丸めた四角形 20">
            <a:extLst>
              <a:ext uri="{FF2B5EF4-FFF2-40B4-BE49-F238E27FC236}">
                <a16:creationId xmlns:a16="http://schemas.microsoft.com/office/drawing/2014/main" id="{D60C5F8C-3E4B-25E9-A0E1-AC63C1317870}"/>
              </a:ext>
            </a:extLst>
          </p:cNvPr>
          <p:cNvSpPr/>
          <p:nvPr/>
        </p:nvSpPr>
        <p:spPr>
          <a:xfrm>
            <a:off x="5961976" y="2346446"/>
            <a:ext cx="1673526" cy="1152128"/>
          </a:xfrm>
          <a:prstGeom prst="wedgeRoundRectCallout">
            <a:avLst>
              <a:gd name="adj1" fmla="val -21902"/>
              <a:gd name="adj2" fmla="val 70216"/>
              <a:gd name="adj3" fmla="val 1666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t>新課程２年目の大学入試を受験する学年。入試の難化に要注意！</a:t>
            </a:r>
          </a:p>
        </p:txBody>
      </p:sp>
      <p:sp>
        <p:nvSpPr>
          <p:cNvPr id="4" name="正方形/長方形 3">
            <a:extLst>
              <a:ext uri="{FF2B5EF4-FFF2-40B4-BE49-F238E27FC236}">
                <a16:creationId xmlns:a16="http://schemas.microsoft.com/office/drawing/2014/main" id="{A1C5569F-E7AD-D8E1-5BE9-768A7E62591F}"/>
              </a:ext>
            </a:extLst>
          </p:cNvPr>
          <p:cNvSpPr/>
          <p:nvPr/>
        </p:nvSpPr>
        <p:spPr>
          <a:xfrm>
            <a:off x="345986" y="3709407"/>
            <a:ext cx="7106334" cy="9144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61445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高校学習指導要領改訂によるおもな教科・科目の変化</a:t>
            </a:r>
            <a:endParaRPr kumimoji="1" lang="ja-JP" altLang="en-US" sz="2400" dirty="0"/>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4</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644E0FB0-7068-0A37-9C86-EAA3A0483A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166" y="1428131"/>
            <a:ext cx="7511667" cy="5029286"/>
          </a:xfrm>
          <a:prstGeom prst="rect">
            <a:avLst/>
          </a:prstGeom>
          <a:noFill/>
        </p:spPr>
      </p:pic>
      <p:sp>
        <p:nvSpPr>
          <p:cNvPr id="5" name="正方形/長方形 4">
            <a:extLst>
              <a:ext uri="{FF2B5EF4-FFF2-40B4-BE49-F238E27FC236}">
                <a16:creationId xmlns:a16="http://schemas.microsoft.com/office/drawing/2014/main" id="{C33928F2-FF86-E492-B811-C336E29C3311}"/>
              </a:ext>
            </a:extLst>
          </p:cNvPr>
          <p:cNvSpPr/>
          <p:nvPr/>
        </p:nvSpPr>
        <p:spPr>
          <a:xfrm>
            <a:off x="5508104" y="1772816"/>
            <a:ext cx="2819729" cy="2880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6B150881-FF53-42B0-6496-84484B2B5A0D}"/>
              </a:ext>
            </a:extLst>
          </p:cNvPr>
          <p:cNvSpPr/>
          <p:nvPr/>
        </p:nvSpPr>
        <p:spPr>
          <a:xfrm>
            <a:off x="5508104" y="2636912"/>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EF5EB470-28F3-472D-5110-2EF4E0CE7850}"/>
              </a:ext>
            </a:extLst>
          </p:cNvPr>
          <p:cNvSpPr/>
          <p:nvPr/>
        </p:nvSpPr>
        <p:spPr>
          <a:xfrm>
            <a:off x="5508104" y="2922903"/>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8844B66-A92F-8601-7D12-98DDFBDD15A0}"/>
              </a:ext>
            </a:extLst>
          </p:cNvPr>
          <p:cNvSpPr/>
          <p:nvPr/>
        </p:nvSpPr>
        <p:spPr>
          <a:xfrm>
            <a:off x="5508103" y="3559281"/>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B56DCC4B-92AE-7A5F-7600-CD34C33C9A30}"/>
              </a:ext>
            </a:extLst>
          </p:cNvPr>
          <p:cNvSpPr/>
          <p:nvPr/>
        </p:nvSpPr>
        <p:spPr>
          <a:xfrm>
            <a:off x="5508101" y="4005065"/>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7D07DB92-F931-7877-2528-84E4629A40D8}"/>
              </a:ext>
            </a:extLst>
          </p:cNvPr>
          <p:cNvSpPr/>
          <p:nvPr/>
        </p:nvSpPr>
        <p:spPr>
          <a:xfrm>
            <a:off x="5508102" y="4421336"/>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48A1AB7-CA5D-CBFC-43E8-2F6813D6E302}"/>
              </a:ext>
            </a:extLst>
          </p:cNvPr>
          <p:cNvSpPr/>
          <p:nvPr/>
        </p:nvSpPr>
        <p:spPr>
          <a:xfrm>
            <a:off x="5508100" y="4867120"/>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D3488507-BF9F-1633-6E42-3F551F2D2888}"/>
              </a:ext>
            </a:extLst>
          </p:cNvPr>
          <p:cNvSpPr/>
          <p:nvPr/>
        </p:nvSpPr>
        <p:spPr>
          <a:xfrm>
            <a:off x="5508099" y="5331364"/>
            <a:ext cx="2819729"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5999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kumimoji="1" lang="ja-JP" altLang="en-US" sz="2400" dirty="0"/>
              <a:t>高校学習指導要領　各教科の変化のポイント</a:t>
            </a:r>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597352"/>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5" name="四角形: 角を丸くする 4">
            <a:extLst>
              <a:ext uri="{FF2B5EF4-FFF2-40B4-BE49-F238E27FC236}">
                <a16:creationId xmlns:a16="http://schemas.microsoft.com/office/drawing/2014/main" id="{D1C4104C-DD82-AFCD-62BA-29CDDE196142}"/>
              </a:ext>
            </a:extLst>
          </p:cNvPr>
          <p:cNvSpPr/>
          <p:nvPr/>
        </p:nvSpPr>
        <p:spPr>
          <a:xfrm>
            <a:off x="427703" y="1449686"/>
            <a:ext cx="1135626" cy="294968"/>
          </a:xfrm>
          <a:prstGeom prst="roundRect">
            <a:avLst/>
          </a:prstGeom>
          <a:solidFill>
            <a:srgbClr val="209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国　語</a:t>
            </a:r>
          </a:p>
        </p:txBody>
      </p:sp>
      <p:sp>
        <p:nvSpPr>
          <p:cNvPr id="6" name="テキスト ボックス 5">
            <a:extLst>
              <a:ext uri="{FF2B5EF4-FFF2-40B4-BE49-F238E27FC236}">
                <a16:creationId xmlns:a16="http://schemas.microsoft.com/office/drawing/2014/main" id="{AF87C952-182C-F8FF-DEB7-FDA695754826}"/>
              </a:ext>
            </a:extLst>
          </p:cNvPr>
          <p:cNvSpPr txBox="1"/>
          <p:nvPr/>
        </p:nvSpPr>
        <p:spPr>
          <a:xfrm>
            <a:off x="430035" y="2267874"/>
            <a:ext cx="3938765"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今回の改訂では、「言語能力の確実な育成」が重要な改善点としてあげられており、科目構成が全面刷新されます。そのうち、必履修となるのは、</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現代の国語</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実社会・実生活に生きて働く国語の能力を育成する。</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言語文化</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上代（万葉集の歌が詠まれた時代）から近現代につながる我が国の言語文化への理解を深める。</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の２科目。合計４単位です。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選択科目のうち注目されているのが</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「論理国語」</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。実社会において必要となる、論理的に書いたり、批判的に読んだりする力の育成を目指す科目として多くの進学校で設置されています。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7" name="テキスト ボックス 6">
            <a:extLst>
              <a:ext uri="{FF2B5EF4-FFF2-40B4-BE49-F238E27FC236}">
                <a16:creationId xmlns:a16="http://schemas.microsoft.com/office/drawing/2014/main" id="{0717C21F-82A2-165B-80EE-3AB7990149E5}"/>
              </a:ext>
            </a:extLst>
          </p:cNvPr>
          <p:cNvSpPr txBox="1"/>
          <p:nvPr/>
        </p:nvSpPr>
        <p:spPr>
          <a:xfrm>
            <a:off x="427703" y="1744654"/>
            <a:ext cx="2587568"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科目構成を全面刷新</a:t>
            </a:r>
            <a:endParaRPr kumimoji="1" lang="en-US" altLang="ja-JP"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実用的な国語の能力をより重視</a:t>
            </a:r>
          </a:p>
        </p:txBody>
      </p:sp>
      <p:sp>
        <p:nvSpPr>
          <p:cNvPr id="9" name="四角形: 角を丸くする 8">
            <a:extLst>
              <a:ext uri="{FF2B5EF4-FFF2-40B4-BE49-F238E27FC236}">
                <a16:creationId xmlns:a16="http://schemas.microsoft.com/office/drawing/2014/main" id="{F3FAE79F-952C-B997-0767-B5C27D71779A}"/>
              </a:ext>
            </a:extLst>
          </p:cNvPr>
          <p:cNvSpPr/>
          <p:nvPr/>
        </p:nvSpPr>
        <p:spPr>
          <a:xfrm>
            <a:off x="428932" y="4567612"/>
            <a:ext cx="1135626" cy="294968"/>
          </a:xfrm>
          <a:prstGeom prst="roundRect">
            <a:avLst/>
          </a:prstGeom>
          <a:solidFill>
            <a:srgbClr val="209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地理歴史</a:t>
            </a:r>
          </a:p>
        </p:txBody>
      </p:sp>
      <p:sp>
        <p:nvSpPr>
          <p:cNvPr id="10" name="テキスト ボックス 9">
            <a:extLst>
              <a:ext uri="{FF2B5EF4-FFF2-40B4-BE49-F238E27FC236}">
                <a16:creationId xmlns:a16="http://schemas.microsoft.com/office/drawing/2014/main" id="{D020179D-A47A-3A52-F9B2-705076F9E71F}"/>
              </a:ext>
            </a:extLst>
          </p:cNvPr>
          <p:cNvSpPr txBox="1"/>
          <p:nvPr/>
        </p:nvSpPr>
        <p:spPr>
          <a:xfrm>
            <a:off x="427703" y="4862580"/>
            <a:ext cx="2207656" cy="52322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日本史・世界史が統合され</a:t>
            </a:r>
            <a:endParaRPr kumimoji="1" lang="en-US" altLang="ja-JP"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「歴史総合」に</a:t>
            </a:r>
          </a:p>
        </p:txBody>
      </p:sp>
      <p:sp>
        <p:nvSpPr>
          <p:cNvPr id="11" name="テキスト ボックス 10">
            <a:extLst>
              <a:ext uri="{FF2B5EF4-FFF2-40B4-BE49-F238E27FC236}">
                <a16:creationId xmlns:a16="http://schemas.microsoft.com/office/drawing/2014/main" id="{9023EFCE-0EF6-1AB9-479E-C7FDAC65A4DD}"/>
              </a:ext>
            </a:extLst>
          </p:cNvPr>
          <p:cNvSpPr txBox="1"/>
          <p:nvPr/>
        </p:nvSpPr>
        <p:spPr>
          <a:xfrm>
            <a:off x="427702" y="5356373"/>
            <a:ext cx="3938765" cy="138499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従来、通史として学んでいた日本史・世界史ですが、世界との結びつきがさらに強くなっていく中で改善を求める声が出ていました。</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新設され必履修となった</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「歴史総合」</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a:t>
            </a:r>
            <a:r>
              <a:rPr kumimoji="1" lang="en-US" altLang="ja-JP"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18</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世紀以降の日本と世界の動向を関連づけて学ぶ科目</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です。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通史としての日本史・世界史は、選択科目である</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「日本史探究」「世界史探究」</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で学ぶことになります。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2" name="四角形: 角を丸くする 11">
            <a:extLst>
              <a:ext uri="{FF2B5EF4-FFF2-40B4-BE49-F238E27FC236}">
                <a16:creationId xmlns:a16="http://schemas.microsoft.com/office/drawing/2014/main" id="{FA08B408-4D75-1013-F983-B0537D24A8DD}"/>
              </a:ext>
            </a:extLst>
          </p:cNvPr>
          <p:cNvSpPr/>
          <p:nvPr/>
        </p:nvSpPr>
        <p:spPr>
          <a:xfrm>
            <a:off x="4682203" y="1449686"/>
            <a:ext cx="1135626" cy="294968"/>
          </a:xfrm>
          <a:prstGeom prst="roundRect">
            <a:avLst/>
          </a:prstGeom>
          <a:solidFill>
            <a:srgbClr val="209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公　民</a:t>
            </a:r>
          </a:p>
        </p:txBody>
      </p:sp>
      <p:sp>
        <p:nvSpPr>
          <p:cNvPr id="13" name="テキスト ボックス 12">
            <a:extLst>
              <a:ext uri="{FF2B5EF4-FFF2-40B4-BE49-F238E27FC236}">
                <a16:creationId xmlns:a16="http://schemas.microsoft.com/office/drawing/2014/main" id="{B3EBF23C-93B0-4EA8-65D4-6A8CE8D0C19E}"/>
              </a:ext>
            </a:extLst>
          </p:cNvPr>
          <p:cNvSpPr txBox="1"/>
          <p:nvPr/>
        </p:nvSpPr>
        <p:spPr>
          <a:xfrm>
            <a:off x="4682203" y="1748986"/>
            <a:ext cx="2443298"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新設される「公共」が必履修に</a:t>
            </a:r>
            <a:endParaRPr kumimoji="1" lang="en-US" altLang="ja-JP"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4" name="テキスト ボックス 13">
            <a:extLst>
              <a:ext uri="{FF2B5EF4-FFF2-40B4-BE49-F238E27FC236}">
                <a16:creationId xmlns:a16="http://schemas.microsoft.com/office/drawing/2014/main" id="{AD424491-BE4A-C315-E732-5EE2878AFC1A}"/>
              </a:ext>
            </a:extLst>
          </p:cNvPr>
          <p:cNvSpPr txBox="1"/>
          <p:nvPr/>
        </p:nvSpPr>
        <p:spPr>
          <a:xfrm>
            <a:off x="4682203" y="2056763"/>
            <a:ext cx="3938765"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「公共」</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は、これまでの「現代社会」と「倫理」「政治・経済」の一部の内容を引き継ぐものです。科目新設の目的は、選挙権年齢が</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18</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歳以上に引き下げられ、高校生への</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主権者教育</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の重要度が増していることや、安全保障や国家主権など現代社会の課題を多角的に考察し、解決する力を育成するためとされています。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5" name="四角形: 角を丸くする 14">
            <a:extLst>
              <a:ext uri="{FF2B5EF4-FFF2-40B4-BE49-F238E27FC236}">
                <a16:creationId xmlns:a16="http://schemas.microsoft.com/office/drawing/2014/main" id="{766DDD4C-8D5E-10BE-DF00-AD31E8BF29B4}"/>
              </a:ext>
            </a:extLst>
          </p:cNvPr>
          <p:cNvSpPr/>
          <p:nvPr/>
        </p:nvSpPr>
        <p:spPr>
          <a:xfrm>
            <a:off x="4682203" y="3314629"/>
            <a:ext cx="1135626" cy="294968"/>
          </a:xfrm>
          <a:prstGeom prst="roundRect">
            <a:avLst/>
          </a:prstGeom>
          <a:solidFill>
            <a:srgbClr val="209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英　語</a:t>
            </a:r>
          </a:p>
        </p:txBody>
      </p:sp>
      <p:sp>
        <p:nvSpPr>
          <p:cNvPr id="16" name="テキスト ボックス 15">
            <a:extLst>
              <a:ext uri="{FF2B5EF4-FFF2-40B4-BE49-F238E27FC236}">
                <a16:creationId xmlns:a16="http://schemas.microsoft.com/office/drawing/2014/main" id="{84DC0B67-8B2B-2A8F-48F1-7E8F07F44F11}"/>
              </a:ext>
            </a:extLst>
          </p:cNvPr>
          <p:cNvSpPr txBox="1"/>
          <p:nvPr/>
        </p:nvSpPr>
        <p:spPr>
          <a:xfrm>
            <a:off x="4682202" y="3915339"/>
            <a:ext cx="4031763"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４技能を総合的に評価する</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「英語コミュニケーション」</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と、スピーチ、プレゼンテーションなどのアウトプットを重視した言語活動を目的とした</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「論理・表現」</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の２本柱で構成されます。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文部科学省では、高校卒業時までに学ぶべき語彙数の目標を、</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現行の</a:t>
            </a:r>
            <a:r>
              <a:rPr kumimoji="1" lang="en-US" altLang="ja-JP"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3000</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語程度から、</a:t>
            </a:r>
            <a:r>
              <a:rPr kumimoji="1" lang="en-US" altLang="ja-JP"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4000</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5000</a:t>
            </a:r>
            <a:r>
              <a:rPr kumimoji="1" lang="ja-JP" altLang="en-US" sz="12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語程度</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としています。国際的にみて日本の英語力は低いとされていることから、高校卒業時までに</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CEFR</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B1</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B2</a:t>
            </a: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の力をつけることを目標としているのです。</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7" name="テキスト ボックス 16">
            <a:extLst>
              <a:ext uri="{FF2B5EF4-FFF2-40B4-BE49-F238E27FC236}">
                <a16:creationId xmlns:a16="http://schemas.microsoft.com/office/drawing/2014/main" id="{6DCAC271-DCC8-48BA-6480-328345EA5769}"/>
              </a:ext>
            </a:extLst>
          </p:cNvPr>
          <p:cNvSpPr txBox="1"/>
          <p:nvPr/>
        </p:nvSpPr>
        <p:spPr>
          <a:xfrm>
            <a:off x="4682203" y="3609597"/>
            <a:ext cx="207620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英語による発信力を重視</a:t>
            </a:r>
            <a:endParaRPr kumimoji="1" lang="en-US" altLang="ja-JP"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8" name="四角形: 角を丸くする 17">
            <a:extLst>
              <a:ext uri="{FF2B5EF4-FFF2-40B4-BE49-F238E27FC236}">
                <a16:creationId xmlns:a16="http://schemas.microsoft.com/office/drawing/2014/main" id="{7CCFBDE9-656A-9F58-7F36-4D45A20B7AC4}"/>
              </a:ext>
            </a:extLst>
          </p:cNvPr>
          <p:cNvSpPr/>
          <p:nvPr/>
        </p:nvSpPr>
        <p:spPr>
          <a:xfrm>
            <a:off x="4682203" y="5678142"/>
            <a:ext cx="1135626" cy="294968"/>
          </a:xfrm>
          <a:prstGeom prst="roundRect">
            <a:avLst/>
          </a:prstGeom>
          <a:solidFill>
            <a:srgbClr val="2097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ＭＳ Ｐゴシック" panose="020B0600070205080204" pitchFamily="50" charset="-128"/>
                <a:ea typeface="ＭＳ Ｐゴシック" panose="020B0600070205080204" pitchFamily="50" charset="-128"/>
                <a:cs typeface="+mn-cs"/>
              </a:rPr>
              <a:t>理　科</a:t>
            </a:r>
          </a:p>
        </p:txBody>
      </p:sp>
      <p:sp>
        <p:nvSpPr>
          <p:cNvPr id="19" name="テキスト ボックス 18">
            <a:extLst>
              <a:ext uri="{FF2B5EF4-FFF2-40B4-BE49-F238E27FC236}">
                <a16:creationId xmlns:a16="http://schemas.microsoft.com/office/drawing/2014/main" id="{A4018E71-8FC7-27F9-F691-2ACEF3ABEE9D}"/>
              </a:ext>
            </a:extLst>
          </p:cNvPr>
          <p:cNvSpPr txBox="1"/>
          <p:nvPr/>
        </p:nvSpPr>
        <p:spPr>
          <a:xfrm>
            <a:off x="4682201" y="6276555"/>
            <a:ext cx="4031763" cy="46166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前回の改訂で大幅に科目再編を行った理科は、理科課題研究（１単位）が削除された以外に大きな変更はありません。</a:t>
            </a:r>
            <a:endParaRPr kumimoji="1" lang="en-US" altLang="ja-JP" sz="1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20" name="テキスト ボックス 19">
            <a:extLst>
              <a:ext uri="{FF2B5EF4-FFF2-40B4-BE49-F238E27FC236}">
                <a16:creationId xmlns:a16="http://schemas.microsoft.com/office/drawing/2014/main" id="{01BE4153-DAED-9E29-1372-4583BF411271}"/>
              </a:ext>
            </a:extLst>
          </p:cNvPr>
          <p:cNvSpPr txBox="1"/>
          <p:nvPr/>
        </p:nvSpPr>
        <p:spPr>
          <a:xfrm>
            <a:off x="4682203" y="5973110"/>
            <a:ext cx="1340432"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rPr>
              <a:t>大きな変更なし</a:t>
            </a:r>
            <a:endParaRPr kumimoji="1" lang="en-US" altLang="ja-JP" sz="1400" b="1" i="0" u="none" strike="noStrike" kern="1200" cap="none" spc="0" normalizeH="0" baseline="0" noProof="0" dirty="0">
              <a:ln>
                <a:noFill/>
              </a:ln>
              <a:solidFill>
                <a:srgbClr val="2097B5"/>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4" name="正方形/長方形 3">
            <a:extLst>
              <a:ext uri="{FF2B5EF4-FFF2-40B4-BE49-F238E27FC236}">
                <a16:creationId xmlns:a16="http://schemas.microsoft.com/office/drawing/2014/main" id="{773ED9BD-2B54-AAE6-B7E5-1DE6A4B26D96}"/>
              </a:ext>
            </a:extLst>
          </p:cNvPr>
          <p:cNvSpPr/>
          <p:nvPr/>
        </p:nvSpPr>
        <p:spPr>
          <a:xfrm>
            <a:off x="395536" y="2841617"/>
            <a:ext cx="3938765" cy="17485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5FA472B4-B393-A427-1FBF-7299556F41BD}"/>
              </a:ext>
            </a:extLst>
          </p:cNvPr>
          <p:cNvSpPr/>
          <p:nvPr/>
        </p:nvSpPr>
        <p:spPr>
          <a:xfrm>
            <a:off x="432230" y="5879592"/>
            <a:ext cx="3938765" cy="9004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2EA09DBB-C2D3-5510-3569-CC19B83DEB44}"/>
              </a:ext>
            </a:extLst>
          </p:cNvPr>
          <p:cNvSpPr/>
          <p:nvPr/>
        </p:nvSpPr>
        <p:spPr>
          <a:xfrm>
            <a:off x="4708582" y="3867763"/>
            <a:ext cx="3938765" cy="16004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70942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高校の新学習指導要領で特に注意したいのは「数学」！</a:t>
            </a:r>
            <a:endParaRPr kumimoji="1" lang="ja-JP" altLang="en-US" sz="2400" dirty="0"/>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6</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5" name="図 4" descr="文字の書かれた紙&#10;&#10;自動的に生成された説明">
            <a:extLst>
              <a:ext uri="{FF2B5EF4-FFF2-40B4-BE49-F238E27FC236}">
                <a16:creationId xmlns:a16="http://schemas.microsoft.com/office/drawing/2014/main" id="{A219F869-5AA1-2773-420E-A66AAEDAAB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2150" y="1721392"/>
            <a:ext cx="6519700" cy="3965923"/>
          </a:xfrm>
          <a:prstGeom prst="rect">
            <a:avLst/>
          </a:prstGeom>
        </p:spPr>
      </p:pic>
      <p:sp>
        <p:nvSpPr>
          <p:cNvPr id="6" name="テキスト ボックス 5">
            <a:extLst>
              <a:ext uri="{FF2B5EF4-FFF2-40B4-BE49-F238E27FC236}">
                <a16:creationId xmlns:a16="http://schemas.microsoft.com/office/drawing/2014/main" id="{25D26EF7-C834-2F4D-9559-CF195B6FF6D9}"/>
              </a:ext>
            </a:extLst>
          </p:cNvPr>
          <p:cNvSpPr txBox="1"/>
          <p:nvPr/>
        </p:nvSpPr>
        <p:spPr>
          <a:xfrm>
            <a:off x="950512" y="1413615"/>
            <a:ext cx="902811" cy="307777"/>
          </a:xfrm>
          <a:prstGeom prst="rect">
            <a:avLst/>
          </a:prstGeom>
          <a:noFill/>
        </p:spPr>
        <p:txBody>
          <a:bodyPr wrap="none" rtlCol="0">
            <a:spAutoFit/>
          </a:bodyPr>
          <a:lstStyle/>
          <a:p>
            <a:pPr defTabSz="457200">
              <a:defRPr/>
            </a:pP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旧課程</a:t>
            </a:r>
            <a:r>
              <a:rPr lang="en-US" altLang="ja-JP" sz="1400" b="1" dirty="0">
                <a:solidFill>
                  <a:prstClr val="black"/>
                </a:solidFill>
                <a:latin typeface="ＭＳ Ｐゴシック" panose="020B0600070205080204" pitchFamily="50" charset="-128"/>
              </a:rPr>
              <a:t>】</a:t>
            </a:r>
            <a:endParaRPr lang="ja-JP" altLang="en-US" sz="1400" b="1" dirty="0">
              <a:solidFill>
                <a:prstClr val="black"/>
              </a:solidFill>
              <a:latin typeface="ＭＳ Ｐゴシック" panose="020B0600070205080204" pitchFamily="50" charset="-128"/>
            </a:endParaRPr>
          </a:p>
        </p:txBody>
      </p:sp>
      <p:sp>
        <p:nvSpPr>
          <p:cNvPr id="7" name="テキスト ボックス 6">
            <a:extLst>
              <a:ext uri="{FF2B5EF4-FFF2-40B4-BE49-F238E27FC236}">
                <a16:creationId xmlns:a16="http://schemas.microsoft.com/office/drawing/2014/main" id="{714DFD34-F33B-5C5C-E328-92DB1DFA0D2D}"/>
              </a:ext>
            </a:extLst>
          </p:cNvPr>
          <p:cNvSpPr txBox="1"/>
          <p:nvPr/>
        </p:nvSpPr>
        <p:spPr>
          <a:xfrm>
            <a:off x="4596773" y="1388532"/>
            <a:ext cx="902811" cy="307777"/>
          </a:xfrm>
          <a:prstGeom prst="rect">
            <a:avLst/>
          </a:prstGeom>
          <a:noFill/>
        </p:spPr>
        <p:txBody>
          <a:bodyPr wrap="none" rtlCol="0">
            <a:spAutoFit/>
          </a:bodyPr>
          <a:lstStyle/>
          <a:p>
            <a:pPr defTabSz="457200">
              <a:defRPr/>
            </a:pP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新課程</a:t>
            </a:r>
            <a:r>
              <a:rPr lang="en-US" altLang="ja-JP" sz="1400" b="1" dirty="0">
                <a:solidFill>
                  <a:prstClr val="black"/>
                </a:solidFill>
                <a:latin typeface="ＭＳ Ｐゴシック" panose="020B0600070205080204" pitchFamily="50" charset="-128"/>
              </a:rPr>
              <a:t>】</a:t>
            </a:r>
            <a:endParaRPr lang="ja-JP" altLang="en-US" sz="1400" b="1" dirty="0">
              <a:solidFill>
                <a:prstClr val="black"/>
              </a:solidFill>
              <a:latin typeface="ＭＳ Ｐゴシック" panose="020B0600070205080204" pitchFamily="50" charset="-128"/>
            </a:endParaRPr>
          </a:p>
        </p:txBody>
      </p:sp>
      <p:sp>
        <p:nvSpPr>
          <p:cNvPr id="9" name="テキスト ボックス 8">
            <a:extLst>
              <a:ext uri="{FF2B5EF4-FFF2-40B4-BE49-F238E27FC236}">
                <a16:creationId xmlns:a16="http://schemas.microsoft.com/office/drawing/2014/main" id="{2B8B85C9-7731-088C-1CB0-A29AF4A5522D}"/>
              </a:ext>
            </a:extLst>
          </p:cNvPr>
          <p:cNvSpPr txBox="1"/>
          <p:nvPr/>
        </p:nvSpPr>
        <p:spPr>
          <a:xfrm>
            <a:off x="1187624" y="5633372"/>
            <a:ext cx="6840760" cy="110799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新しい数学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Ⅲ</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は３単位になりますが、現行の数学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Ⅲ</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に含まれていた「複素数平面」が数学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に移動するためです。</a:t>
            </a:r>
            <a:r>
              <a:rPr kumimoji="1" lang="ja-JP" altLang="en-US" sz="1100" dirty="0">
                <a:solidFill>
                  <a:prstClr val="black"/>
                </a:solidFill>
                <a:latin typeface="ＭＳ Ｐゴシック" panose="020B0600070205080204" pitchFamily="50" charset="-128"/>
                <a:ea typeface="ＭＳ Ｐゴシック" panose="020B0600070205080204" pitchFamily="50" charset="-128"/>
              </a:rPr>
              <a:t>さらに、現行の数学</a:t>
            </a:r>
            <a:r>
              <a:rPr kumimoji="1" lang="en-US" altLang="ja-JP" sz="1100" dirty="0">
                <a:solidFill>
                  <a:prstClr val="black"/>
                </a:solidFill>
                <a:latin typeface="ＭＳ Ｐゴシック" panose="020B0600070205080204" pitchFamily="50" charset="-128"/>
                <a:ea typeface="ＭＳ Ｐゴシック" panose="020B0600070205080204" pitchFamily="50" charset="-128"/>
              </a:rPr>
              <a:t>B</a:t>
            </a:r>
            <a:r>
              <a:rPr kumimoji="1" lang="ja-JP" altLang="en-US" sz="1100" dirty="0">
                <a:solidFill>
                  <a:prstClr val="black"/>
                </a:solidFill>
                <a:latin typeface="ＭＳ Ｐゴシック" panose="020B0600070205080204" pitchFamily="50" charset="-128"/>
                <a:ea typeface="ＭＳ Ｐゴシック" panose="020B0600070205080204" pitchFamily="50" charset="-128"/>
              </a:rPr>
              <a:t>で扱われている「ベクトル」も数</a:t>
            </a:r>
            <a:r>
              <a:rPr kumimoji="1" lang="en-US" altLang="ja-JP" sz="1100" dirty="0">
                <a:solidFill>
                  <a:prstClr val="black"/>
                </a:solidFill>
                <a:latin typeface="ＭＳ Ｐゴシック" panose="020B0600070205080204" pitchFamily="50" charset="-128"/>
                <a:ea typeface="ＭＳ Ｐゴシック" panose="020B0600070205080204" pitchFamily="50" charset="-128"/>
              </a:rPr>
              <a:t>C</a:t>
            </a:r>
            <a:r>
              <a:rPr kumimoji="1" lang="ja-JP" altLang="en-US" sz="1100" dirty="0">
                <a:solidFill>
                  <a:prstClr val="black"/>
                </a:solidFill>
                <a:latin typeface="ＭＳ Ｐゴシック" panose="020B0600070205080204" pitchFamily="50" charset="-128"/>
                <a:ea typeface="ＭＳ Ｐゴシック" panose="020B0600070205080204" pitchFamily="50" charset="-128"/>
              </a:rPr>
              <a:t>に移動し、実質的な数</a:t>
            </a:r>
            <a:r>
              <a:rPr kumimoji="1" lang="en-US" altLang="ja-JP" sz="1100" dirty="0">
                <a:solidFill>
                  <a:prstClr val="black"/>
                </a:solidFill>
                <a:latin typeface="ＭＳ Ｐゴシック" panose="020B0600070205080204" pitchFamily="50" charset="-128"/>
                <a:ea typeface="ＭＳ Ｐゴシック" panose="020B0600070205080204" pitchFamily="50" charset="-128"/>
              </a:rPr>
              <a:t>C</a:t>
            </a:r>
            <a:r>
              <a:rPr kumimoji="1" lang="ja-JP" altLang="en-US" sz="1100" dirty="0">
                <a:solidFill>
                  <a:prstClr val="black"/>
                </a:solidFill>
                <a:latin typeface="ＭＳ Ｐゴシック" panose="020B0600070205080204" pitchFamily="50" charset="-128"/>
                <a:ea typeface="ＭＳ Ｐゴシック" panose="020B0600070205080204" pitchFamily="50" charset="-128"/>
              </a:rPr>
              <a:t>の内容はこれら２項目になります。</a:t>
            </a:r>
            <a:endParaRPr kumimoji="1" lang="en-US" altLang="ja-JP" sz="11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ＭＳ Ｐゴシック" panose="020B0600070205080204" pitchFamily="50" charset="-128"/>
                <a:ea typeface="ＭＳ Ｐゴシック" panose="020B0600070205080204" pitchFamily="50" charset="-128"/>
              </a:rPr>
              <a:t>重要なことは、</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2025</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共通テストでは、「数学</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Ⅱ</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、数学</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B</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、数学</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C</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」では、数学</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B</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の「数列」と「統計的な推測」、数学</a:t>
            </a:r>
            <a:r>
              <a:rPr kumimoji="1" lang="en-US" altLang="ja-JP" sz="1100" b="1" dirty="0">
                <a:solidFill>
                  <a:srgbClr val="FF0000"/>
                </a:solidFill>
                <a:latin typeface="ＭＳ Ｐゴシック" panose="020B0600070205080204" pitchFamily="50" charset="-128"/>
                <a:ea typeface="ＭＳ Ｐゴシック" panose="020B0600070205080204" pitchFamily="50" charset="-128"/>
              </a:rPr>
              <a:t>C</a:t>
            </a:r>
            <a:r>
              <a:rPr kumimoji="1" lang="ja-JP" altLang="en-US" sz="1100" b="1" dirty="0">
                <a:solidFill>
                  <a:srgbClr val="FF0000"/>
                </a:solidFill>
                <a:latin typeface="ＭＳ Ｐゴシック" panose="020B0600070205080204" pitchFamily="50" charset="-128"/>
                <a:ea typeface="ＭＳ Ｐゴシック" panose="020B0600070205080204" pitchFamily="50" charset="-128"/>
              </a:rPr>
              <a:t>の「ベクトル」と「複素数平面」、計４項目から３項目を選択解答</a:t>
            </a:r>
            <a:r>
              <a:rPr kumimoji="1" lang="ja-JP" altLang="en-US" sz="1100" dirty="0">
                <a:solidFill>
                  <a:prstClr val="black"/>
                </a:solidFill>
                <a:latin typeface="ＭＳ Ｐゴシック" panose="020B0600070205080204" pitchFamily="50" charset="-128"/>
                <a:ea typeface="ＭＳ Ｐゴシック" panose="020B0600070205080204" pitchFamily="50" charset="-128"/>
              </a:rPr>
              <a:t>しなくてはならないことです。</a:t>
            </a:r>
            <a:endParaRPr kumimoji="1" lang="en-US" altLang="ja-JP" sz="1100" dirty="0">
              <a:solidFill>
                <a:prstClr val="black"/>
              </a:solidFill>
              <a:latin typeface="ＭＳ Ｐゴシック" panose="020B0600070205080204" pitchFamily="50" charset="-128"/>
              <a:ea typeface="ＭＳ Ｐゴシック" panose="020B0600070205080204"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国立大学受験には「数学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Ⅱ</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B</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、数学</a:t>
            </a:r>
            <a:r>
              <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C</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」は必須のため、</a:t>
            </a:r>
            <a:r>
              <a:rPr kumimoji="1" lang="ja-JP" altLang="en-US" sz="11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国立大に合格実績を出している進学校では、文科系でも数学</a:t>
            </a:r>
            <a:r>
              <a:rPr kumimoji="1" lang="en-US" altLang="ja-JP" sz="11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C</a:t>
            </a:r>
            <a:r>
              <a:rPr kumimoji="1" lang="ja-JP" altLang="en-US" sz="1100" b="1" i="0" u="none" strike="noStrike" kern="1200" cap="none" spc="0" normalizeH="0" baseline="0" noProof="0" dirty="0">
                <a:ln>
                  <a:noFill/>
                </a:ln>
                <a:solidFill>
                  <a:srgbClr val="FF0000"/>
                </a:solidFill>
                <a:effectLst/>
                <a:uLnTx/>
                <a:uFillTx/>
                <a:latin typeface="ＭＳ Ｐゴシック" panose="020B0600070205080204" pitchFamily="50" charset="-128"/>
                <a:ea typeface="ＭＳ Ｐゴシック" panose="020B0600070205080204" pitchFamily="50" charset="-128"/>
                <a:cs typeface="+mn-cs"/>
              </a:rPr>
              <a:t>を教育課程に取り込んでいる</a:t>
            </a:r>
            <a:r>
              <a:rPr kumimoji="1" lang="ja-JP" altLang="en-US"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ことです。</a:t>
            </a:r>
            <a:endParaRPr kumimoji="1" lang="en-US" altLang="ja-JP" sz="11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p:txBody>
      </p:sp>
      <p:sp>
        <p:nvSpPr>
          <p:cNvPr id="10" name="Rectangle 5">
            <a:extLst>
              <a:ext uri="{FF2B5EF4-FFF2-40B4-BE49-F238E27FC236}">
                <a16:creationId xmlns:a16="http://schemas.microsoft.com/office/drawing/2014/main" id="{78390136-19E0-82FD-152A-229708A6D1C2}"/>
              </a:ext>
            </a:extLst>
          </p:cNvPr>
          <p:cNvSpPr>
            <a:spLocks noChangeArrowheads="1"/>
          </p:cNvSpPr>
          <p:nvPr/>
        </p:nvSpPr>
        <p:spPr bwMode="auto">
          <a:xfrm>
            <a:off x="407368" y="6597352"/>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3" name="正方形/長方形 2">
            <a:extLst>
              <a:ext uri="{FF2B5EF4-FFF2-40B4-BE49-F238E27FC236}">
                <a16:creationId xmlns:a16="http://schemas.microsoft.com/office/drawing/2014/main" id="{D936D33E-1258-C32E-88B8-65956563DE3D}"/>
              </a:ext>
            </a:extLst>
          </p:cNvPr>
          <p:cNvSpPr/>
          <p:nvPr/>
        </p:nvSpPr>
        <p:spPr>
          <a:xfrm>
            <a:off x="1316749" y="3420413"/>
            <a:ext cx="3039228" cy="17161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EF426A13-AF1B-7CBA-943E-5B71CC5426CC}"/>
              </a:ext>
            </a:extLst>
          </p:cNvPr>
          <p:cNvSpPr/>
          <p:nvPr/>
        </p:nvSpPr>
        <p:spPr>
          <a:xfrm>
            <a:off x="4813111" y="3409073"/>
            <a:ext cx="3014140" cy="227824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462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7</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sp>
        <p:nvSpPr>
          <p:cNvPr id="6" name="タイトル 5">
            <a:extLst>
              <a:ext uri="{FF2B5EF4-FFF2-40B4-BE49-F238E27FC236}">
                <a16:creationId xmlns:a16="http://schemas.microsoft.com/office/drawing/2014/main" id="{09CA6491-32C5-D3E1-3E46-A319ED56C600}"/>
              </a:ext>
            </a:extLst>
          </p:cNvPr>
          <p:cNvSpPr>
            <a:spLocks noGrp="1"/>
          </p:cNvSpPr>
          <p:nvPr>
            <p:ph type="ctrTitle"/>
          </p:nvPr>
        </p:nvSpPr>
        <p:spPr/>
        <p:txBody>
          <a:bodyPr>
            <a:normAutofit/>
          </a:bodyPr>
          <a:lstStyle/>
          <a:p>
            <a:r>
              <a:rPr lang="en-US" altLang="ja-JP" sz="2400" dirty="0"/>
              <a:t>2025</a:t>
            </a:r>
            <a:r>
              <a:rPr lang="ja-JP" altLang="en-US" sz="2400" dirty="0"/>
              <a:t>年度入試から「共通テスト」の受験科目が変わる！</a:t>
            </a:r>
          </a:p>
        </p:txBody>
      </p:sp>
      <p:graphicFrame>
        <p:nvGraphicFramePr>
          <p:cNvPr id="9" name="表 8">
            <a:extLst>
              <a:ext uri="{FF2B5EF4-FFF2-40B4-BE49-F238E27FC236}">
                <a16:creationId xmlns:a16="http://schemas.microsoft.com/office/drawing/2014/main" id="{F4606D98-E088-BE4D-FD8A-8F8DF04740FC}"/>
              </a:ext>
            </a:extLst>
          </p:cNvPr>
          <p:cNvGraphicFramePr>
            <a:graphicFrameLocks noGrp="1"/>
          </p:cNvGraphicFramePr>
          <p:nvPr>
            <p:extLst>
              <p:ext uri="{D42A27DB-BD31-4B8C-83A1-F6EECF244321}">
                <p14:modId xmlns:p14="http://schemas.microsoft.com/office/powerpoint/2010/main" val="3322271585"/>
              </p:ext>
            </p:extLst>
          </p:nvPr>
        </p:nvGraphicFramePr>
        <p:xfrm>
          <a:off x="473526" y="1742950"/>
          <a:ext cx="3764641" cy="4377751"/>
        </p:xfrm>
        <a:graphic>
          <a:graphicData uri="http://schemas.openxmlformats.org/drawingml/2006/table">
            <a:tbl>
              <a:tblPr/>
              <a:tblGrid>
                <a:gridCol w="329452">
                  <a:extLst>
                    <a:ext uri="{9D8B030D-6E8A-4147-A177-3AD203B41FA5}">
                      <a16:colId xmlns:a16="http://schemas.microsoft.com/office/drawing/2014/main" val="567009924"/>
                    </a:ext>
                  </a:extLst>
                </a:gridCol>
                <a:gridCol w="390819">
                  <a:extLst>
                    <a:ext uri="{9D8B030D-6E8A-4147-A177-3AD203B41FA5}">
                      <a16:colId xmlns:a16="http://schemas.microsoft.com/office/drawing/2014/main" val="1581953151"/>
                    </a:ext>
                  </a:extLst>
                </a:gridCol>
                <a:gridCol w="3044370">
                  <a:extLst>
                    <a:ext uri="{9D8B030D-6E8A-4147-A177-3AD203B41FA5}">
                      <a16:colId xmlns:a16="http://schemas.microsoft.com/office/drawing/2014/main" val="3847350621"/>
                    </a:ext>
                  </a:extLst>
                </a:gridCol>
              </a:tblGrid>
              <a:tr h="263019">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b="1" u="none" strike="noStrike" dirty="0">
                          <a:solidFill>
                            <a:schemeClr val="bg1"/>
                          </a:solidFill>
                          <a:effectLst/>
                          <a:latin typeface="ＭＳ Ｐゴシック" panose="020B0600070205080204" pitchFamily="50" charset="-128"/>
                          <a:ea typeface="ＭＳ Ｐゴシック" panose="020B0600070205080204" pitchFamily="50" charset="-128"/>
                        </a:rPr>
                        <a:t>教科</a:t>
                      </a:r>
                      <a:endParaRPr lang="ja-JP" altLang="en-US" sz="1200" b="1"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b="1" u="none" strike="noStrike" dirty="0">
                          <a:solidFill>
                            <a:schemeClr val="bg1"/>
                          </a:solidFill>
                          <a:effectLst/>
                          <a:latin typeface="ＭＳ Ｐゴシック" panose="020B0600070205080204" pitchFamily="50" charset="-128"/>
                          <a:ea typeface="ＭＳ Ｐゴシック" panose="020B0600070205080204" pitchFamily="50" charset="-128"/>
                        </a:rPr>
                        <a:t>科目</a:t>
                      </a:r>
                      <a:endParaRPr lang="ja-JP" altLang="en-US" sz="1200" b="1"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9525" marR="9525" marT="9525"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a16="http://schemas.microsoft.com/office/drawing/2014/main" val="1654333294"/>
                  </a:ext>
                </a:extLst>
              </a:tr>
              <a:tr h="263214">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国語</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「国語」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346335097"/>
                  </a:ext>
                </a:extLst>
              </a:tr>
              <a:tr h="763603">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地理歴史</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「世界史</a:t>
                      </a:r>
                      <a:r>
                        <a:rPr lang="en-US" sz="1200" u="none" strike="noStrike" dirty="0">
                          <a:effectLst/>
                          <a:latin typeface="ＭＳ Ｐゴシック" panose="020B0600070205080204" pitchFamily="50" charset="-128"/>
                          <a:ea typeface="ＭＳ Ｐゴシック" panose="020B0600070205080204" pitchFamily="50" charset="-128"/>
                        </a:rPr>
                        <a:t>A」「</a:t>
                      </a:r>
                      <a:r>
                        <a:rPr lang="ja-JP" altLang="en-US" sz="1200" u="none" strike="noStrike" dirty="0">
                          <a:effectLst/>
                          <a:latin typeface="ＭＳ Ｐゴシック" panose="020B0600070205080204" pitchFamily="50" charset="-128"/>
                          <a:ea typeface="ＭＳ Ｐゴシック" panose="020B0600070205080204" pitchFamily="50" charset="-128"/>
                        </a:rPr>
                        <a:t>世界史</a:t>
                      </a:r>
                      <a:r>
                        <a:rPr lang="en-US" sz="1200" u="none" strike="noStrike" dirty="0">
                          <a:effectLst/>
                          <a:latin typeface="ＭＳ Ｐゴシック" panose="020B0600070205080204" pitchFamily="50" charset="-128"/>
                          <a:ea typeface="ＭＳ Ｐゴシック" panose="020B0600070205080204" pitchFamily="50" charset="-128"/>
                        </a:rPr>
                        <a:t>B」</a:t>
                      </a:r>
                      <a:br>
                        <a:rPr lang="en-US" sz="1200" u="none" strike="noStrike" dirty="0">
                          <a:effectLst/>
                          <a:latin typeface="ＭＳ Ｐゴシック" panose="020B0600070205080204" pitchFamily="50" charset="-128"/>
                          <a:ea typeface="ＭＳ Ｐゴシック" panose="020B0600070205080204" pitchFamily="50" charset="-128"/>
                        </a:rPr>
                      </a:br>
                      <a:r>
                        <a:rPr lang="en-US" sz="1200" u="none" strike="noStrike" dirty="0">
                          <a:effectLst/>
                          <a:latin typeface="ＭＳ Ｐゴシック" panose="020B0600070205080204" pitchFamily="50" charset="-128"/>
                          <a:ea typeface="ＭＳ Ｐゴシック" panose="020B0600070205080204" pitchFamily="50" charset="-128"/>
                        </a:rPr>
                        <a:t>「</a:t>
                      </a:r>
                      <a:r>
                        <a:rPr lang="ja-JP" altLang="en-US" sz="1200" u="none" strike="noStrike" dirty="0">
                          <a:effectLst/>
                          <a:latin typeface="ＭＳ Ｐゴシック" panose="020B0600070205080204" pitchFamily="50" charset="-128"/>
                          <a:ea typeface="ＭＳ Ｐゴシック" panose="020B0600070205080204" pitchFamily="50" charset="-128"/>
                        </a:rPr>
                        <a:t>日本史</a:t>
                      </a:r>
                      <a:r>
                        <a:rPr lang="en-US" sz="1200" u="none" strike="noStrike" dirty="0">
                          <a:effectLst/>
                          <a:latin typeface="ＭＳ Ｐゴシック" panose="020B0600070205080204" pitchFamily="50" charset="-128"/>
                          <a:ea typeface="ＭＳ Ｐゴシック" panose="020B0600070205080204" pitchFamily="50" charset="-128"/>
                        </a:rPr>
                        <a:t>A」「</a:t>
                      </a:r>
                      <a:r>
                        <a:rPr lang="ja-JP" altLang="en-US" sz="1200" u="none" strike="noStrike" dirty="0">
                          <a:effectLst/>
                          <a:latin typeface="ＭＳ Ｐゴシック" panose="020B0600070205080204" pitchFamily="50" charset="-128"/>
                          <a:ea typeface="ＭＳ Ｐゴシック" panose="020B0600070205080204" pitchFamily="50" charset="-128"/>
                        </a:rPr>
                        <a:t>日本史</a:t>
                      </a:r>
                      <a:r>
                        <a:rPr lang="en-US" sz="1200" u="none" strike="noStrike" dirty="0">
                          <a:effectLst/>
                          <a:latin typeface="ＭＳ Ｐゴシック" panose="020B0600070205080204" pitchFamily="50" charset="-128"/>
                          <a:ea typeface="ＭＳ Ｐゴシック" panose="020B0600070205080204" pitchFamily="50" charset="-128"/>
                        </a:rPr>
                        <a:t>B」</a:t>
                      </a:r>
                      <a:br>
                        <a:rPr lang="en-US" sz="1200" u="none" strike="noStrike" dirty="0">
                          <a:effectLst/>
                          <a:latin typeface="ＭＳ Ｐゴシック" panose="020B0600070205080204" pitchFamily="50" charset="-128"/>
                          <a:ea typeface="ＭＳ Ｐゴシック" panose="020B0600070205080204" pitchFamily="50" charset="-128"/>
                        </a:rPr>
                      </a:br>
                      <a:r>
                        <a:rPr lang="en-US" sz="1200" u="none" strike="noStrike" dirty="0">
                          <a:effectLst/>
                          <a:latin typeface="ＭＳ Ｐゴシック" panose="020B0600070205080204" pitchFamily="50" charset="-128"/>
                          <a:ea typeface="ＭＳ Ｐゴシック" panose="020B0600070205080204" pitchFamily="50" charset="-128"/>
                        </a:rPr>
                        <a:t>「</a:t>
                      </a:r>
                      <a:r>
                        <a:rPr lang="ja-JP" altLang="en-US" sz="1200" u="none" strike="noStrike" dirty="0">
                          <a:effectLst/>
                          <a:latin typeface="ＭＳ Ｐゴシック" panose="020B0600070205080204" pitchFamily="50" charset="-128"/>
                          <a:ea typeface="ＭＳ Ｐゴシック" panose="020B0600070205080204" pitchFamily="50" charset="-128"/>
                        </a:rPr>
                        <a:t>地理</a:t>
                      </a:r>
                      <a:r>
                        <a:rPr lang="en-US" sz="1200" u="none" strike="noStrike" dirty="0">
                          <a:effectLst/>
                          <a:latin typeface="ＭＳ Ｐゴシック" panose="020B0600070205080204" pitchFamily="50" charset="-128"/>
                          <a:ea typeface="ＭＳ Ｐゴシック" panose="020B0600070205080204" pitchFamily="50" charset="-128"/>
                        </a:rPr>
                        <a:t>A」「</a:t>
                      </a:r>
                      <a:r>
                        <a:rPr lang="ja-JP" altLang="en-US" sz="1200" u="none" strike="noStrike" dirty="0">
                          <a:effectLst/>
                          <a:latin typeface="ＭＳ Ｐゴシック" panose="020B0600070205080204" pitchFamily="50" charset="-128"/>
                          <a:ea typeface="ＭＳ Ｐゴシック" panose="020B0600070205080204" pitchFamily="50" charset="-128"/>
                        </a:rPr>
                        <a:t>地理</a:t>
                      </a:r>
                      <a:r>
                        <a:rPr lang="en-US" sz="1200" u="none" strike="noStrike" dirty="0">
                          <a:effectLst/>
                          <a:latin typeface="ＭＳ Ｐゴシック" panose="020B0600070205080204" pitchFamily="50" charset="-128"/>
                          <a:ea typeface="ＭＳ Ｐゴシック" panose="020B0600070205080204" pitchFamily="50" charset="-128"/>
                        </a:rPr>
                        <a:t>B」</a:t>
                      </a:r>
                      <a:endParaRPr 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03515896"/>
                  </a:ext>
                </a:extLst>
              </a:tr>
              <a:tr h="511896">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公民</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「現代社会」「倫理」「政治・経済」</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「倫理，政治・経済」</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442113909"/>
                  </a:ext>
                </a:extLst>
              </a:tr>
              <a:tr h="263214">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数学</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①</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Ⅰ</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Ⅰ</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A</a:t>
                      </a:r>
                      <a:r>
                        <a:rPr lang="ja-JP" altLang="en-US" sz="1200" u="none" strike="noStrike" dirty="0">
                          <a:effectLst/>
                          <a:latin typeface="ＭＳ Ｐゴシック" panose="020B0600070205080204" pitchFamily="50" charset="-128"/>
                          <a:ea typeface="ＭＳ Ｐゴシック" panose="020B0600070205080204" pitchFamily="50" charset="-128"/>
                        </a:rPr>
                        <a:t>」</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41410822"/>
                  </a:ext>
                </a:extLst>
              </a:tr>
              <a:tr h="648080">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②</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Ⅱ</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Ⅱ</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B</a:t>
                      </a:r>
                      <a:r>
                        <a:rPr lang="ja-JP" altLang="en-US" sz="1200" u="none" strike="noStrike" dirty="0">
                          <a:effectLst/>
                          <a:latin typeface="ＭＳ Ｐゴシック" panose="020B0600070205080204" pitchFamily="50" charset="-128"/>
                          <a:ea typeface="ＭＳ Ｐゴシック" panose="020B0600070205080204" pitchFamily="50" charset="-128"/>
                        </a:rPr>
                        <a:t>」</a:t>
                      </a:r>
                      <a:br>
                        <a:rPr lang="en-US" altLang="ja-JP"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「簿記・会計」「情報関係基礎」</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583877455"/>
                  </a:ext>
                </a:extLst>
              </a:tr>
              <a:tr h="511896">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理科</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①</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zh-TW" altLang="en-US" sz="1200" u="none" strike="noStrike" dirty="0">
                          <a:effectLst/>
                          <a:latin typeface="ＭＳ Ｐゴシック" panose="020B0600070205080204" pitchFamily="50" charset="-128"/>
                          <a:ea typeface="ＭＳ Ｐゴシック" panose="020B0600070205080204" pitchFamily="50" charset="-128"/>
                        </a:rPr>
                        <a:t>「物理基礎」「化学基礎」</a:t>
                      </a:r>
                      <a:br>
                        <a:rPr lang="zh-TW" altLang="en-US" sz="1200" u="none" strike="noStrike" dirty="0">
                          <a:effectLst/>
                          <a:latin typeface="ＭＳ Ｐゴシック" panose="020B0600070205080204" pitchFamily="50" charset="-128"/>
                          <a:ea typeface="ＭＳ Ｐゴシック" panose="020B0600070205080204" pitchFamily="50" charset="-128"/>
                        </a:rPr>
                      </a:br>
                      <a:r>
                        <a:rPr lang="zh-TW" altLang="en-US" sz="1200" u="none" strike="noStrike" dirty="0">
                          <a:effectLst/>
                          <a:latin typeface="ＭＳ Ｐゴシック" panose="020B0600070205080204" pitchFamily="50" charset="-128"/>
                          <a:ea typeface="ＭＳ Ｐゴシック" panose="020B0600070205080204" pitchFamily="50" charset="-128"/>
                        </a:rPr>
                        <a:t>「生物基礎」「地学基礎」</a:t>
                      </a:r>
                      <a:endParaRPr lang="zh-TW"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604319245"/>
                  </a:ext>
                </a:extLst>
              </a:tr>
              <a:tr h="511896">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②</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zh-CN" altLang="en-US" sz="1200" u="none" strike="noStrike" dirty="0">
                          <a:effectLst/>
                          <a:latin typeface="ＭＳ Ｐゴシック" panose="020B0600070205080204" pitchFamily="50" charset="-128"/>
                          <a:ea typeface="ＭＳ Ｐゴシック" panose="020B0600070205080204" pitchFamily="50" charset="-128"/>
                        </a:rPr>
                        <a:t>「物理」「化学」</a:t>
                      </a:r>
                      <a:br>
                        <a:rPr lang="zh-CN" altLang="en-US" sz="1200" u="none" strike="noStrike" dirty="0">
                          <a:effectLst/>
                          <a:latin typeface="ＭＳ Ｐゴシック" panose="020B0600070205080204" pitchFamily="50" charset="-128"/>
                          <a:ea typeface="ＭＳ Ｐゴシック" panose="020B0600070205080204" pitchFamily="50" charset="-128"/>
                        </a:rPr>
                      </a:br>
                      <a:r>
                        <a:rPr lang="zh-CN" altLang="en-US" sz="1200" u="none" strike="noStrike" dirty="0">
                          <a:effectLst/>
                          <a:latin typeface="ＭＳ Ｐゴシック" panose="020B0600070205080204" pitchFamily="50" charset="-128"/>
                          <a:ea typeface="ＭＳ Ｐゴシック" panose="020B0600070205080204" pitchFamily="50" charset="-128"/>
                        </a:rPr>
                        <a:t>「生物」「地学」</a:t>
                      </a:r>
                      <a:endParaRPr lang="zh-CN"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603351825"/>
                  </a:ext>
                </a:extLst>
              </a:tr>
              <a:tr h="640933">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外国語</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「英語」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「ドイツ語」「フランス語」</a:t>
                      </a:r>
                      <a:br>
                        <a:rPr lang="en-US" altLang="ja-JP"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「中国語」「韓国語」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48194171"/>
                  </a:ext>
                </a:extLst>
              </a:tr>
            </a:tbl>
          </a:graphicData>
        </a:graphic>
      </p:graphicFrame>
      <p:graphicFrame>
        <p:nvGraphicFramePr>
          <p:cNvPr id="10" name="表 9">
            <a:extLst>
              <a:ext uri="{FF2B5EF4-FFF2-40B4-BE49-F238E27FC236}">
                <a16:creationId xmlns:a16="http://schemas.microsoft.com/office/drawing/2014/main" id="{2AB1F595-778F-F2E6-EC7C-903C96402898}"/>
              </a:ext>
            </a:extLst>
          </p:cNvPr>
          <p:cNvGraphicFramePr>
            <a:graphicFrameLocks noGrp="1"/>
          </p:cNvGraphicFramePr>
          <p:nvPr>
            <p:extLst>
              <p:ext uri="{D42A27DB-BD31-4B8C-83A1-F6EECF244321}">
                <p14:modId xmlns:p14="http://schemas.microsoft.com/office/powerpoint/2010/main" val="2186190482"/>
              </p:ext>
            </p:extLst>
          </p:nvPr>
        </p:nvGraphicFramePr>
        <p:xfrm>
          <a:off x="4843080" y="1742950"/>
          <a:ext cx="3895772" cy="4635711"/>
        </p:xfrm>
        <a:graphic>
          <a:graphicData uri="http://schemas.openxmlformats.org/drawingml/2006/table">
            <a:tbl>
              <a:tblPr/>
              <a:tblGrid>
                <a:gridCol w="465094">
                  <a:extLst>
                    <a:ext uri="{9D8B030D-6E8A-4147-A177-3AD203B41FA5}">
                      <a16:colId xmlns:a16="http://schemas.microsoft.com/office/drawing/2014/main" val="3387735805"/>
                    </a:ext>
                  </a:extLst>
                </a:gridCol>
                <a:gridCol w="285377">
                  <a:extLst>
                    <a:ext uri="{9D8B030D-6E8A-4147-A177-3AD203B41FA5}">
                      <a16:colId xmlns:a16="http://schemas.microsoft.com/office/drawing/2014/main" val="2253134922"/>
                    </a:ext>
                  </a:extLst>
                </a:gridCol>
                <a:gridCol w="3145301">
                  <a:extLst>
                    <a:ext uri="{9D8B030D-6E8A-4147-A177-3AD203B41FA5}">
                      <a16:colId xmlns:a16="http://schemas.microsoft.com/office/drawing/2014/main" val="2878878400"/>
                    </a:ext>
                  </a:extLst>
                </a:gridCol>
              </a:tblGrid>
              <a:tr h="246644">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b="1" u="none" strike="noStrike" dirty="0">
                          <a:solidFill>
                            <a:schemeClr val="bg1"/>
                          </a:solidFill>
                          <a:effectLst/>
                          <a:latin typeface="ＭＳ Ｐゴシック" panose="020B0600070205080204" pitchFamily="50" charset="-128"/>
                          <a:ea typeface="ＭＳ Ｐゴシック" panose="020B0600070205080204" pitchFamily="50" charset="-128"/>
                        </a:rPr>
                        <a:t>教科</a:t>
                      </a:r>
                      <a:endParaRPr lang="ja-JP" altLang="en-US" sz="1200" b="1"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009999"/>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b="1" u="none" strike="noStrike" dirty="0">
                          <a:solidFill>
                            <a:schemeClr val="bg1"/>
                          </a:solidFill>
                          <a:effectLst/>
                          <a:latin typeface="ＭＳ Ｐゴシック" panose="020B0600070205080204" pitchFamily="50" charset="-128"/>
                          <a:ea typeface="ＭＳ Ｐゴシック" panose="020B0600070205080204" pitchFamily="50" charset="-128"/>
                        </a:rPr>
                        <a:t>科目</a:t>
                      </a:r>
                      <a:endParaRPr lang="ja-JP" altLang="en-US" sz="1200" b="1" i="0" u="none" strike="noStrike" dirty="0">
                        <a:solidFill>
                          <a:schemeClr val="bg1"/>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009999"/>
                    </a:solidFill>
                  </a:tcPr>
                </a:tc>
                <a:extLst>
                  <a:ext uri="{0D108BD9-81ED-4DB2-BD59-A6C34878D82A}">
                    <a16:rowId xmlns:a16="http://schemas.microsoft.com/office/drawing/2014/main" val="2555285771"/>
                  </a:ext>
                </a:extLst>
              </a:tr>
              <a:tr h="246644">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国語</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「国語」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54058958"/>
                  </a:ext>
                </a:extLst>
              </a:tr>
              <a:tr h="600585">
                <a:tc rowSpan="2"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地理歴史</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「地理総合，地理探究」</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「歴史総合，日本史探究」</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「歴史総合，世界史探究」</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046146958"/>
                  </a:ext>
                </a:extLst>
              </a:tr>
              <a:tr h="182547">
                <a:tc gridSpan="2" vMerge="1">
                  <a:txBody>
                    <a:bodyPr/>
                    <a:lstStyle/>
                    <a:p>
                      <a:endParaRPr kumimoji="1" lang="ja-JP" altLang="en-US"/>
                    </a:p>
                  </a:txBody>
                  <a:tcPr/>
                </a:tc>
                <a:tc hMerge="1" vMerge="1">
                  <a:txBody>
                    <a:bodyPr/>
                    <a:lstStyle/>
                    <a:p>
                      <a:endParaRPr kumimoji="1" lang="ja-JP" altLang="en-US"/>
                    </a:p>
                  </a:txBody>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「地理総合，歴史総合，公共」*</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050" u="none" strike="noStrike" dirty="0">
                          <a:effectLst/>
                          <a:latin typeface="ＭＳ Ｐゴシック" panose="020B0600070205080204" pitchFamily="50" charset="-128"/>
                          <a:ea typeface="ＭＳ Ｐゴシック" panose="020B0600070205080204" pitchFamily="50" charset="-128"/>
                        </a:rPr>
                        <a:t>*いずれか２科目の内容を選択解答</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68724202"/>
                  </a:ext>
                </a:extLst>
              </a:tr>
              <a:tr h="218946">
                <a:tc rowSpan="2"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公民</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rowSpan="2" h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09456541"/>
                  </a:ext>
                </a:extLst>
              </a:tr>
              <a:tr h="423615">
                <a:tc gridSpan="2" vMerge="1">
                  <a:txBody>
                    <a:bodyPr/>
                    <a:lstStyle/>
                    <a:p>
                      <a:endParaRPr kumimoji="1" lang="ja-JP" altLang="en-US"/>
                    </a:p>
                  </a:txBody>
                  <a:tcPr/>
                </a:tc>
                <a:tc hMerge="1"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「公共，倫理」</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「公共，政治・経済」</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18791600"/>
                  </a:ext>
                </a:extLst>
              </a:tr>
              <a:tr h="270342">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数学</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①</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Ⅰ</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Ⅰ</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A</a:t>
                      </a:r>
                      <a:r>
                        <a:rPr lang="ja-JP" altLang="en-US" sz="1200" u="none" strike="noStrike" dirty="0">
                          <a:effectLst/>
                          <a:latin typeface="ＭＳ Ｐゴシック" panose="020B0600070205080204" pitchFamily="50" charset="-128"/>
                          <a:ea typeface="ＭＳ Ｐゴシック" panose="020B0600070205080204" pitchFamily="50" charset="-128"/>
                        </a:rPr>
                        <a:t>」</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33095126"/>
                  </a:ext>
                </a:extLst>
              </a:tr>
              <a:tr h="557112">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dirty="0">
                          <a:effectLst/>
                          <a:latin typeface="ＭＳ Ｐゴシック" panose="020B0600070205080204" pitchFamily="50" charset="-128"/>
                          <a:ea typeface="ＭＳ Ｐゴシック" panose="020B0600070205080204" pitchFamily="50" charset="-128"/>
                        </a:rPr>
                        <a:t>②</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Ⅱ</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B</a:t>
                      </a:r>
                      <a:r>
                        <a:rPr lang="ja-JP" altLang="en-US" sz="1200" u="none" strike="noStrike" dirty="0">
                          <a:effectLst/>
                          <a:latin typeface="ＭＳ Ｐゴシック" panose="020B0600070205080204" pitchFamily="50" charset="-128"/>
                          <a:ea typeface="ＭＳ Ｐゴシック" panose="020B0600070205080204" pitchFamily="50" charset="-128"/>
                        </a:rPr>
                        <a:t>，数学</a:t>
                      </a:r>
                      <a:r>
                        <a:rPr lang="en-US" altLang="ja-JP" sz="1200" u="none" strike="noStrike" dirty="0">
                          <a:effectLst/>
                          <a:latin typeface="ＭＳ Ｐゴシック" panose="020B0600070205080204" pitchFamily="50" charset="-128"/>
                          <a:ea typeface="ＭＳ Ｐゴシック" panose="020B0600070205080204" pitchFamily="50" charset="-128"/>
                        </a:rPr>
                        <a:t>C</a:t>
                      </a:r>
                      <a:r>
                        <a:rPr lang="ja-JP" altLang="en-US" sz="1200" u="none" strike="noStrike" dirty="0">
                          <a:effectLst/>
                          <a:latin typeface="ＭＳ Ｐゴシック" panose="020B0600070205080204" pitchFamily="50" charset="-128"/>
                          <a:ea typeface="ＭＳ Ｐゴシック" panose="020B0600070205080204" pitchFamily="50" charset="-128"/>
                        </a:rPr>
                        <a:t>」*</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050" b="1" u="none" strike="noStrike" dirty="0">
                          <a:solidFill>
                            <a:srgbClr val="FF0000"/>
                          </a:solidFill>
                          <a:effectLst/>
                          <a:latin typeface="ＭＳ Ｐゴシック" panose="020B0600070205080204" pitchFamily="50" charset="-128"/>
                          <a:ea typeface="ＭＳ Ｐゴシック" panose="020B0600070205080204" pitchFamily="50" charset="-128"/>
                        </a:rPr>
                        <a:t>*数学</a:t>
                      </a:r>
                      <a:r>
                        <a:rPr lang="en-US" altLang="ja-JP" sz="1050" b="1" u="none" strike="noStrike" dirty="0">
                          <a:solidFill>
                            <a:srgbClr val="FF0000"/>
                          </a:solidFill>
                          <a:effectLst/>
                          <a:latin typeface="ＭＳ Ｐゴシック" panose="020B0600070205080204" pitchFamily="50" charset="-128"/>
                          <a:ea typeface="ＭＳ Ｐゴシック" panose="020B0600070205080204" pitchFamily="50" charset="-128"/>
                        </a:rPr>
                        <a:t>B</a:t>
                      </a:r>
                      <a:r>
                        <a:rPr lang="ja-JP" altLang="en-US" sz="1050" b="1" u="none" strike="noStrike" dirty="0">
                          <a:solidFill>
                            <a:srgbClr val="FF0000"/>
                          </a:solidFill>
                          <a:effectLst/>
                          <a:latin typeface="ＭＳ Ｐゴシック" panose="020B0600070205080204" pitchFamily="50" charset="-128"/>
                          <a:ea typeface="ＭＳ Ｐゴシック" panose="020B0600070205080204" pitchFamily="50" charset="-128"/>
                        </a:rPr>
                        <a:t>・数学</a:t>
                      </a:r>
                      <a:r>
                        <a:rPr lang="en-US" altLang="ja-JP" sz="1050" b="1" u="none" strike="noStrike" dirty="0">
                          <a:solidFill>
                            <a:srgbClr val="FF0000"/>
                          </a:solidFill>
                          <a:effectLst/>
                          <a:latin typeface="ＭＳ Ｐゴシック" panose="020B0600070205080204" pitchFamily="50" charset="-128"/>
                          <a:ea typeface="ＭＳ Ｐゴシック" panose="020B0600070205080204" pitchFamily="50" charset="-128"/>
                        </a:rPr>
                        <a:t>C</a:t>
                      </a:r>
                      <a:r>
                        <a:rPr lang="ja-JP" altLang="en-US" sz="1050" b="1" u="none" strike="noStrike" dirty="0">
                          <a:solidFill>
                            <a:srgbClr val="FF0000"/>
                          </a:solidFill>
                          <a:effectLst/>
                          <a:latin typeface="ＭＳ Ｐゴシック" panose="020B0600070205080204" pitchFamily="50" charset="-128"/>
                          <a:ea typeface="ＭＳ Ｐゴシック" panose="020B0600070205080204" pitchFamily="50" charset="-128"/>
                        </a:rPr>
                        <a:t>については各２項目出題のうち３項目を選択解答</a:t>
                      </a:r>
                      <a:endParaRPr lang="ja-JP" altLang="en-US" sz="1200" b="1" i="0" u="none" strike="noStrike" dirty="0">
                        <a:solidFill>
                          <a:srgbClr val="FF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330075502"/>
                  </a:ext>
                </a:extLst>
              </a:tr>
              <a:tr h="931869">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理科</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「物理基礎，化学基礎，生物基礎，地学基礎」</a:t>
                      </a:r>
                      <a:r>
                        <a:rPr lang="en-US" altLang="ja-JP" sz="1200" u="none" strike="noStrike" dirty="0">
                          <a:effectLst/>
                          <a:latin typeface="ＭＳ Ｐゴシック" panose="020B0600070205080204" pitchFamily="50" charset="-128"/>
                          <a:ea typeface="ＭＳ Ｐゴシック" panose="020B0600070205080204" pitchFamily="50" charset="-128"/>
                        </a:rPr>
                        <a:t>*</a:t>
                      </a:r>
                    </a:p>
                    <a:p>
                      <a:pPr algn="l" fontAlgn="ctr"/>
                      <a:r>
                        <a:rPr lang="en-US" altLang="ja-JP" sz="1050" u="none" strike="noStrike" dirty="0">
                          <a:effectLst/>
                          <a:latin typeface="ＭＳ Ｐゴシック" panose="020B0600070205080204" pitchFamily="50" charset="-128"/>
                          <a:ea typeface="ＭＳ Ｐゴシック" panose="020B0600070205080204" pitchFamily="50" charset="-128"/>
                        </a:rPr>
                        <a:t>*</a:t>
                      </a:r>
                      <a:r>
                        <a:rPr lang="ja-JP" altLang="en-US" sz="1050" u="none" strike="noStrike" dirty="0">
                          <a:effectLst/>
                          <a:latin typeface="ＭＳ Ｐゴシック" panose="020B0600070205080204" pitchFamily="50" charset="-128"/>
                          <a:ea typeface="ＭＳ Ｐゴシック" panose="020B0600070205080204" pitchFamily="50" charset="-128"/>
                        </a:rPr>
                        <a:t>いずれか２科目の内容を選択解答</a:t>
                      </a:r>
                      <a:br>
                        <a:rPr lang="ja-JP" altLang="en-US"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「物理」「化学」「生物」「地学」</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6894735"/>
                  </a:ext>
                </a:extLst>
              </a:tr>
              <a:tr h="600585">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外国語</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「英語」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「ドイツ語」「フランス語」</a:t>
                      </a:r>
                      <a:br>
                        <a:rPr lang="en-US" altLang="ja-JP" sz="1200" u="none" strike="noStrike" dirty="0">
                          <a:effectLst/>
                          <a:latin typeface="ＭＳ Ｐゴシック" panose="020B0600070205080204" pitchFamily="50" charset="-128"/>
                          <a:ea typeface="ＭＳ Ｐゴシック" panose="020B0600070205080204" pitchFamily="50" charset="-128"/>
                        </a:rPr>
                      </a:br>
                      <a:r>
                        <a:rPr lang="ja-JP" altLang="en-US" sz="1200" u="none" strike="noStrike" dirty="0">
                          <a:effectLst/>
                          <a:latin typeface="ＭＳ Ｐゴシック" panose="020B0600070205080204" pitchFamily="50" charset="-128"/>
                          <a:ea typeface="ＭＳ Ｐゴシック" panose="020B0600070205080204" pitchFamily="50" charset="-128"/>
                        </a:rPr>
                        <a:t>「中国語」「韓国語」</a:t>
                      </a:r>
                      <a:endParaRPr lang="en-US" altLang="ja-JP"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790051209"/>
                  </a:ext>
                </a:extLst>
              </a:tr>
              <a:tr h="246644">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fontAlgn="ctr"/>
                      <a:r>
                        <a:rPr lang="ja-JP" altLang="en-US" sz="1200" u="none" strike="noStrike">
                          <a:effectLst/>
                          <a:latin typeface="ＭＳ Ｐゴシック" panose="020B0600070205080204" pitchFamily="50" charset="-128"/>
                          <a:ea typeface="ＭＳ Ｐゴシック" panose="020B0600070205080204" pitchFamily="50" charset="-128"/>
                        </a:rPr>
                        <a:t>情報</a:t>
                      </a:r>
                      <a:endParaRPr lang="ja-JP" altLang="en-US" sz="12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fontAlgn="ctr"/>
                      <a:r>
                        <a:rPr lang="ja-JP" altLang="en-US" sz="1200" u="none" strike="noStrike" dirty="0">
                          <a:effectLst/>
                          <a:latin typeface="ＭＳ Ｐゴシック" panose="020B0600070205080204" pitchFamily="50" charset="-128"/>
                          <a:ea typeface="ＭＳ Ｐゴシック" panose="020B0600070205080204" pitchFamily="50" charset="-128"/>
                        </a:rPr>
                        <a:t>「情報」</a:t>
                      </a:r>
                      <a:endParaRPr lang="ja-JP" altLang="en-US" sz="12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36000" marR="36000" marT="36000" marB="3600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183913905"/>
                  </a:ext>
                </a:extLst>
              </a:tr>
            </a:tbl>
          </a:graphicData>
        </a:graphic>
      </p:graphicFrame>
      <p:sp>
        <p:nvSpPr>
          <p:cNvPr id="11" name="矢印: 右 10">
            <a:extLst>
              <a:ext uri="{FF2B5EF4-FFF2-40B4-BE49-F238E27FC236}">
                <a16:creationId xmlns:a16="http://schemas.microsoft.com/office/drawing/2014/main" id="{F5835232-EE09-633F-01D9-8242AB291EA6}"/>
              </a:ext>
            </a:extLst>
          </p:cNvPr>
          <p:cNvSpPr/>
          <p:nvPr/>
        </p:nvSpPr>
        <p:spPr>
          <a:xfrm>
            <a:off x="4388650" y="4030865"/>
            <a:ext cx="344715" cy="307777"/>
          </a:xfrm>
          <a:prstGeom prst="rightArrow">
            <a:avLst/>
          </a:prstGeom>
          <a:solidFill>
            <a:srgbClr val="FF0000"/>
          </a:solidFill>
          <a:ln w="12700" cap="flat" cmpd="sng" algn="ctr">
            <a:solidFill>
              <a:srgbClr val="FF0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F44EA3BA-C5A0-5906-6C49-045C02BDA147}"/>
              </a:ext>
            </a:extLst>
          </p:cNvPr>
          <p:cNvSpPr txBox="1"/>
          <p:nvPr/>
        </p:nvSpPr>
        <p:spPr>
          <a:xfrm>
            <a:off x="284215" y="1412776"/>
            <a:ext cx="723275" cy="307777"/>
          </a:xfrm>
          <a:prstGeom prst="rect">
            <a:avLst/>
          </a:prstGeom>
          <a:noFill/>
        </p:spPr>
        <p:txBody>
          <a:bodyPr wrap="none" rtlCol="0">
            <a:spAutoFit/>
          </a:bodyPr>
          <a:lstStyle/>
          <a:p>
            <a:pPr defTabSz="457200">
              <a:defRPr/>
            </a:pPr>
            <a:r>
              <a:rPr lang="en-US" altLang="ja-JP" sz="1400" b="1" dirty="0">
                <a:solidFill>
                  <a:prstClr val="black"/>
                </a:solidFill>
                <a:latin typeface="ＭＳ Ｐゴシック" panose="020B0600070205080204" pitchFamily="50" charset="-128"/>
              </a:rPr>
              <a:t>【</a:t>
            </a:r>
            <a:r>
              <a:rPr lang="ja-JP" altLang="en-US" sz="1400" b="1" dirty="0">
                <a:solidFill>
                  <a:prstClr val="black"/>
                </a:solidFill>
                <a:latin typeface="ＭＳ Ｐゴシック" panose="020B0600070205080204" pitchFamily="50" charset="-128"/>
              </a:rPr>
              <a:t>現行</a:t>
            </a:r>
            <a:r>
              <a:rPr lang="en-US" altLang="ja-JP" sz="1400" b="1" dirty="0">
                <a:solidFill>
                  <a:prstClr val="black"/>
                </a:solidFill>
                <a:latin typeface="ＭＳ Ｐゴシック" panose="020B0600070205080204" pitchFamily="50" charset="-128"/>
              </a:rPr>
              <a:t>】</a:t>
            </a:r>
            <a:endParaRPr lang="ja-JP" altLang="en-US" sz="1400" b="1" dirty="0">
              <a:solidFill>
                <a:prstClr val="black"/>
              </a:solidFill>
              <a:latin typeface="ＭＳ Ｐゴシック" panose="020B0600070205080204" pitchFamily="50" charset="-128"/>
            </a:endParaRPr>
          </a:p>
        </p:txBody>
      </p:sp>
      <p:sp>
        <p:nvSpPr>
          <p:cNvPr id="13" name="テキスト ボックス 12">
            <a:extLst>
              <a:ext uri="{FF2B5EF4-FFF2-40B4-BE49-F238E27FC236}">
                <a16:creationId xmlns:a16="http://schemas.microsoft.com/office/drawing/2014/main" id="{75E7B08C-F746-C26F-5B56-76B07F5D7048}"/>
              </a:ext>
            </a:extLst>
          </p:cNvPr>
          <p:cNvSpPr txBox="1"/>
          <p:nvPr/>
        </p:nvSpPr>
        <p:spPr>
          <a:xfrm>
            <a:off x="4662752" y="1412776"/>
            <a:ext cx="1980029" cy="307777"/>
          </a:xfrm>
          <a:prstGeom prst="rect">
            <a:avLst/>
          </a:prstGeom>
          <a:noFill/>
        </p:spPr>
        <p:txBody>
          <a:bodyPr wrap="none" rtlCol="0">
            <a:spAutoFit/>
          </a:bodyPr>
          <a:lstStyle/>
          <a:p>
            <a:pPr defTabSz="457200">
              <a:defRPr/>
            </a:pPr>
            <a:r>
              <a:rPr lang="en-US" altLang="ja-JP" sz="1400" b="1" dirty="0">
                <a:solidFill>
                  <a:prstClr val="black"/>
                </a:solidFill>
                <a:latin typeface="ＭＳ Ｐゴシック" panose="020B0600070205080204" pitchFamily="50" charset="-128"/>
              </a:rPr>
              <a:t>【2025</a:t>
            </a:r>
            <a:r>
              <a:rPr lang="ja-JP" altLang="en-US" sz="1400" b="1" dirty="0">
                <a:solidFill>
                  <a:prstClr val="black"/>
                </a:solidFill>
                <a:latin typeface="ＭＳ Ｐゴシック" panose="020B0600070205080204" pitchFamily="50" charset="-128"/>
              </a:rPr>
              <a:t>年度入試から</a:t>
            </a:r>
            <a:r>
              <a:rPr lang="en-US" altLang="ja-JP" sz="1400" b="1" dirty="0">
                <a:solidFill>
                  <a:prstClr val="black"/>
                </a:solidFill>
                <a:latin typeface="ＭＳ Ｐゴシック" panose="020B0600070205080204" pitchFamily="50" charset="-128"/>
              </a:rPr>
              <a:t>】</a:t>
            </a:r>
            <a:endParaRPr lang="ja-JP" altLang="en-US" sz="1400" b="1" dirty="0">
              <a:solidFill>
                <a:prstClr val="black"/>
              </a:solidFill>
              <a:latin typeface="ＭＳ Ｐゴシック" panose="020B0600070205080204" pitchFamily="50" charset="-128"/>
            </a:endParaRPr>
          </a:p>
        </p:txBody>
      </p:sp>
      <p:sp>
        <p:nvSpPr>
          <p:cNvPr id="16" name="テキスト ボックス 15">
            <a:extLst>
              <a:ext uri="{FF2B5EF4-FFF2-40B4-BE49-F238E27FC236}">
                <a16:creationId xmlns:a16="http://schemas.microsoft.com/office/drawing/2014/main" id="{E4397F46-7CFE-46CC-B199-1FA607E5FC23}"/>
              </a:ext>
            </a:extLst>
          </p:cNvPr>
          <p:cNvSpPr txBox="1">
            <a:spLocks noChangeArrowheads="1"/>
          </p:cNvSpPr>
          <p:nvPr/>
        </p:nvSpPr>
        <p:spPr bwMode="auto">
          <a:xfrm>
            <a:off x="899999" y="6356351"/>
            <a:ext cx="7593745" cy="369332"/>
          </a:xfrm>
          <a:prstGeom prst="rect">
            <a:avLst/>
          </a:prstGeom>
          <a:noFill/>
          <a:ln w="9525">
            <a:noFill/>
            <a:miter lim="800000"/>
            <a:headEnd/>
            <a:tailEnd/>
          </a:ln>
        </p:spPr>
        <p:txBody>
          <a:bodyPr wrap="none">
            <a:spAutoFit/>
          </a:bodyPr>
          <a:lstStyle/>
          <a:p>
            <a:r>
              <a:rPr lang="en-US" altLang="ja-JP" dirty="0">
                <a:solidFill>
                  <a:srgbClr val="FF0000"/>
                </a:solidFill>
                <a:latin typeface="ＭＳ Ｐゴシック" panose="020B0600070205080204" pitchFamily="50" charset="-128"/>
                <a:ea typeface="ＭＳ Ｐゴシック" panose="020B0600070205080204" pitchFamily="50" charset="-128"/>
              </a:rPr>
              <a:t>2022</a:t>
            </a:r>
            <a:r>
              <a:rPr lang="ja-JP" altLang="en-US" dirty="0">
                <a:solidFill>
                  <a:srgbClr val="FF0000"/>
                </a:solidFill>
                <a:latin typeface="ＭＳ Ｐゴシック" panose="020B0600070205080204" pitchFamily="50" charset="-128"/>
                <a:ea typeface="ＭＳ Ｐゴシック" panose="020B0600070205080204" pitchFamily="50" charset="-128"/>
              </a:rPr>
              <a:t>共通テストでは理系教科が超難化、新共通テストでも理系教科に注意！</a:t>
            </a:r>
            <a:endParaRPr lang="en-US" altLang="ja-JP" dirty="0">
              <a:solidFill>
                <a:srgbClr val="FF0000"/>
              </a:solidFill>
              <a:latin typeface="ＭＳ Ｐゴシック" panose="020B0600070205080204" pitchFamily="50" charset="-128"/>
              <a:ea typeface="ＭＳ Ｐゴシック" panose="020B0600070205080204" pitchFamily="50" charset="-128"/>
            </a:endParaRPr>
          </a:p>
        </p:txBody>
      </p:sp>
      <p:sp>
        <p:nvSpPr>
          <p:cNvPr id="17" name="Rectangle 5">
            <a:extLst>
              <a:ext uri="{FF2B5EF4-FFF2-40B4-BE49-F238E27FC236}">
                <a16:creationId xmlns:a16="http://schemas.microsoft.com/office/drawing/2014/main" id="{587335FE-9491-7033-E9C8-3974C34A2B2E}"/>
              </a:ext>
            </a:extLst>
          </p:cNvPr>
          <p:cNvSpPr>
            <a:spLocks noChangeArrowheads="1"/>
          </p:cNvSpPr>
          <p:nvPr/>
        </p:nvSpPr>
        <p:spPr bwMode="auto">
          <a:xfrm>
            <a:off x="407368" y="6597352"/>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2" name="正方形/長方形 1">
            <a:extLst>
              <a:ext uri="{FF2B5EF4-FFF2-40B4-BE49-F238E27FC236}">
                <a16:creationId xmlns:a16="http://schemas.microsoft.com/office/drawing/2014/main" id="{39BDD57C-CD41-7B9F-B8AA-27CA944F3A53}"/>
              </a:ext>
            </a:extLst>
          </p:cNvPr>
          <p:cNvSpPr/>
          <p:nvPr/>
        </p:nvSpPr>
        <p:spPr>
          <a:xfrm>
            <a:off x="473525" y="2269274"/>
            <a:ext cx="3764641" cy="13037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10BFDA5C-69F7-5A2D-AD32-0DE0378F0723}"/>
              </a:ext>
            </a:extLst>
          </p:cNvPr>
          <p:cNvSpPr/>
          <p:nvPr/>
        </p:nvSpPr>
        <p:spPr>
          <a:xfrm>
            <a:off x="4844246" y="2269274"/>
            <a:ext cx="3894605" cy="14689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00DA8473-12D6-FA10-889E-F13EE7FE6C7A}"/>
              </a:ext>
            </a:extLst>
          </p:cNvPr>
          <p:cNvSpPr/>
          <p:nvPr/>
        </p:nvSpPr>
        <p:spPr>
          <a:xfrm>
            <a:off x="473524" y="3808666"/>
            <a:ext cx="3764641" cy="6494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17D819E-D9D8-514A-F290-9D4C8DA3225B}"/>
              </a:ext>
            </a:extLst>
          </p:cNvPr>
          <p:cNvSpPr/>
          <p:nvPr/>
        </p:nvSpPr>
        <p:spPr>
          <a:xfrm>
            <a:off x="4843078" y="3989283"/>
            <a:ext cx="3894605" cy="5652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右矢印 9">
            <a:extLst>
              <a:ext uri="{FF2B5EF4-FFF2-40B4-BE49-F238E27FC236}">
                <a16:creationId xmlns:a16="http://schemas.microsoft.com/office/drawing/2014/main" id="{1FFA6286-DF46-A998-3C49-EACDCD0E6F72}"/>
              </a:ext>
            </a:extLst>
          </p:cNvPr>
          <p:cNvSpPr/>
          <p:nvPr/>
        </p:nvSpPr>
        <p:spPr>
          <a:xfrm>
            <a:off x="487139" y="6252886"/>
            <a:ext cx="431676" cy="57626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98650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animBg="1"/>
      <p:bldP spid="3" grpId="0" animBg="1"/>
      <p:bldP spid="4" grpId="0" animBg="1"/>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kumimoji="1" lang="ja-JP" altLang="en-US" sz="2400" dirty="0"/>
              <a:t>現高１生の教育課程を見てみよう！</a:t>
            </a:r>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4" name="コンテンツ プレースホルダー 4" descr="テーブル&#10;&#10;低い精度で自動的に生成された説明">
            <a:extLst>
              <a:ext uri="{FF2B5EF4-FFF2-40B4-BE49-F238E27FC236}">
                <a16:creationId xmlns:a16="http://schemas.microsoft.com/office/drawing/2014/main" id="{722FB232-42B6-5116-CF15-9FE0F2C81BEC}"/>
              </a:ext>
            </a:extLst>
          </p:cNvPr>
          <p:cNvPicPr>
            <a:picLocks noChangeAspect="1"/>
          </p:cNvPicPr>
          <p:nvPr/>
        </p:nvPicPr>
        <p:blipFill>
          <a:blip r:embed="rId2"/>
          <a:stretch>
            <a:fillRect/>
          </a:stretch>
        </p:blipFill>
        <p:spPr>
          <a:xfrm>
            <a:off x="690492" y="1763165"/>
            <a:ext cx="7763016" cy="4809085"/>
          </a:xfrm>
          <a:prstGeom prst="rect">
            <a:avLst/>
          </a:prstGeom>
        </p:spPr>
      </p:pic>
      <p:sp>
        <p:nvSpPr>
          <p:cNvPr id="5" name="テキスト ボックス 4">
            <a:extLst>
              <a:ext uri="{FF2B5EF4-FFF2-40B4-BE49-F238E27FC236}">
                <a16:creationId xmlns:a16="http://schemas.microsoft.com/office/drawing/2014/main" id="{8D696801-7B5E-634C-EDCB-81273E6A4B3D}"/>
              </a:ext>
            </a:extLst>
          </p:cNvPr>
          <p:cNvSpPr txBox="1"/>
          <p:nvPr/>
        </p:nvSpPr>
        <p:spPr>
          <a:xfrm>
            <a:off x="265368" y="1412776"/>
            <a:ext cx="2749471" cy="400110"/>
          </a:xfrm>
          <a:prstGeom prst="rect">
            <a:avLst/>
          </a:prstGeom>
          <a:noFill/>
        </p:spPr>
        <p:txBody>
          <a:bodyPr wrap="none" rtlCol="0">
            <a:spAutoFit/>
          </a:bodyPr>
          <a:lstStyle/>
          <a:p>
            <a:r>
              <a:rPr kumimoji="1" lang="ja-JP" altLang="en-US" sz="2000" b="1" dirty="0"/>
              <a:t>（例）宮城県立泉高校</a:t>
            </a:r>
            <a:endParaRPr kumimoji="1" lang="ja-JP" altLang="en-US" sz="1600" dirty="0"/>
          </a:p>
        </p:txBody>
      </p:sp>
      <p:sp>
        <p:nvSpPr>
          <p:cNvPr id="6" name="テキスト ボックス 5">
            <a:extLst>
              <a:ext uri="{FF2B5EF4-FFF2-40B4-BE49-F238E27FC236}">
                <a16:creationId xmlns:a16="http://schemas.microsoft.com/office/drawing/2014/main" id="{E4ABD91D-FE0F-17C3-0ABC-7258919E01EC}"/>
              </a:ext>
            </a:extLst>
          </p:cNvPr>
          <p:cNvSpPr txBox="1"/>
          <p:nvPr/>
        </p:nvSpPr>
        <p:spPr>
          <a:xfrm>
            <a:off x="682954" y="2401683"/>
            <a:ext cx="7778091" cy="2646878"/>
          </a:xfrm>
          <a:prstGeom prst="rect">
            <a:avLst/>
          </a:prstGeom>
          <a:noFill/>
        </p:spPr>
        <p:txBody>
          <a:bodyPr wrap="none" rtlCol="0">
            <a:spAutoFit/>
          </a:bodyPr>
          <a:lstStyle/>
          <a:p>
            <a:r>
              <a:rPr lang="en-US" altLang="ja-JP" sz="16600" b="1" dirty="0">
                <a:solidFill>
                  <a:schemeClr val="bg1">
                    <a:lumMod val="65000"/>
                    <a:alpha val="30000"/>
                  </a:schemeClr>
                </a:solidFill>
                <a:latin typeface="HGS創英角ｺﾞｼｯｸUB" panose="020B0900000000000000" pitchFamily="50" charset="-128"/>
                <a:ea typeface="HGS創英角ｺﾞｼｯｸUB" panose="020B0900000000000000" pitchFamily="50" charset="-128"/>
              </a:rPr>
              <a:t>SAMPLE</a:t>
            </a:r>
            <a:endParaRPr kumimoji="1" lang="ja-JP" altLang="en-US" sz="16600" b="1" dirty="0">
              <a:solidFill>
                <a:schemeClr val="bg1">
                  <a:lumMod val="65000"/>
                  <a:alpha val="30000"/>
                </a:schemeClr>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3970548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911F9-732B-60DF-D424-A315F50B8835}"/>
              </a:ext>
            </a:extLst>
          </p:cNvPr>
          <p:cNvSpPr>
            <a:spLocks noGrp="1"/>
          </p:cNvSpPr>
          <p:nvPr>
            <p:ph type="ctrTitle"/>
          </p:nvPr>
        </p:nvSpPr>
        <p:spPr/>
        <p:txBody>
          <a:bodyPr>
            <a:normAutofit/>
          </a:bodyPr>
          <a:lstStyle/>
          <a:p>
            <a:r>
              <a:rPr lang="ja-JP" altLang="en-US" sz="2400" dirty="0"/>
              <a:t>高校学習指導要領　最も変化するのが数学の履修内容</a:t>
            </a:r>
          </a:p>
        </p:txBody>
      </p:sp>
      <p:sp>
        <p:nvSpPr>
          <p:cNvPr id="3" name="Rectangle 5">
            <a:extLst>
              <a:ext uri="{FF2B5EF4-FFF2-40B4-BE49-F238E27FC236}">
                <a16:creationId xmlns:a16="http://schemas.microsoft.com/office/drawing/2014/main" id="{F67E7574-187F-3C89-0CE7-6B885A9C6819}"/>
              </a:ext>
            </a:extLst>
          </p:cNvPr>
          <p:cNvSpPr>
            <a:spLocks noChangeArrowheads="1"/>
          </p:cNvSpPr>
          <p:nvPr/>
        </p:nvSpPr>
        <p:spPr bwMode="auto">
          <a:xfrm>
            <a:off x="407368" y="6453336"/>
            <a:ext cx="216024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37931725" indent="-37474525"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Copyright©2022</a:t>
            </a:r>
            <a:r>
              <a:rPr kumimoji="1" lang="ja-JP" altLang="en-US"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 </a:t>
            </a:r>
            <a:r>
              <a:rPr kumimoji="1" lang="en-US" altLang="ja-JP" sz="650" b="0" i="0" u="none" strike="noStrike" kern="1200" cap="none" spc="0" normalizeH="0" baseline="0" noProof="0" dirty="0">
                <a:ln>
                  <a:noFill/>
                </a:ln>
                <a:solidFill>
                  <a:prstClr val="black">
                    <a:lumMod val="65000"/>
                    <a:lumOff val="35000"/>
                  </a:prstClr>
                </a:solidFill>
                <a:effectLst/>
                <a:uLnTx/>
                <a:uFillTx/>
                <a:latin typeface="Calibri" pitchFamily="-110" charset="0"/>
                <a:ea typeface="ＭＳ Ｐゴシック" charset="-128"/>
                <a:cs typeface="+mn-cs"/>
              </a:rPr>
              <a:t>Educational Network, Inc. R&amp;D Center </a:t>
            </a:r>
          </a:p>
        </p:txBody>
      </p:sp>
      <p:sp>
        <p:nvSpPr>
          <p:cNvPr id="8" name="スライド番号プレースホルダ 5">
            <a:extLst>
              <a:ext uri="{FF2B5EF4-FFF2-40B4-BE49-F238E27FC236}">
                <a16:creationId xmlns:a16="http://schemas.microsoft.com/office/drawing/2014/main" id="{ADAA4DA0-D601-8966-4C7D-8C4AE946FDA9}"/>
              </a:ext>
            </a:extLst>
          </p:cNvPr>
          <p:cNvSpPr txBox="1">
            <a:spLocks noChangeArrowheads="1"/>
          </p:cNvSpPr>
          <p:nvPr/>
        </p:nvSpPr>
        <p:spPr bwMode="auto">
          <a:xfrm>
            <a:off x="7658100" y="6572250"/>
            <a:ext cx="1450975" cy="241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ja-JP"/>
            </a:defPPr>
            <a:lvl1pPr marL="0" algn="l" defTabSz="914400" rtl="0" eaLnBrk="1" latinLnBrk="0" hangingPunct="1">
              <a:spcBef>
                <a:spcPct val="20000"/>
              </a:spcBef>
              <a:buFont typeface="Arial" panose="020B0604020202020204" pitchFamily="34" charset="0"/>
              <a:buChar char="•"/>
              <a:defRPr kumimoji="1" sz="3200" kern="1200">
                <a:solidFill>
                  <a:schemeClr val="tx1"/>
                </a:solidFill>
                <a:latin typeface="Calibri" panose="020F0502020204030204" pitchFamily="34" charset="0"/>
                <a:ea typeface="ＭＳ Ｐゴシック" panose="020B0600070205080204"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Calibri" panose="020F0502020204030204" pitchFamily="34" charset="0"/>
                <a:ea typeface="ＭＳ Ｐゴシック" panose="020B0600070205080204"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Calibri" panose="020F0502020204030204" pitchFamily="34" charset="0"/>
                <a:ea typeface="ＭＳ Ｐゴシック" panose="020B0600070205080204"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kumimoji="1" sz="2000" kern="1200">
                <a:solidFill>
                  <a:schemeClr val="tx1"/>
                </a:solidFill>
                <a:latin typeface="Calibri" panose="020F0502020204030204" pitchFamily="34" charset="0"/>
                <a:ea typeface="ＭＳ Ｐゴシック" panose="020B0600070205080204" pitchFamily="50" charset="-128"/>
                <a:cs typeface="+mn-cs"/>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E8B67751-0B25-4036-9C38-8FA822E98D4B}" type="slidenum">
              <a:rPr kumimoji="1" lang="ja-JP" altLang="en-US" sz="1200" b="0" i="0" u="none" strike="noStrike" kern="1200" cap="none" spc="0" normalizeH="0" baseline="0" noProof="0" smtClean="0">
                <a:ln>
                  <a:noFill/>
                </a:ln>
                <a:solidFill>
                  <a:srgbClr val="898989"/>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auto" latinLnBrk="0" hangingPunct="1">
                <a:lnSpc>
                  <a:spcPct val="100000"/>
                </a:lnSpc>
                <a:spcBef>
                  <a:spcPct val="0"/>
                </a:spcBef>
                <a:spcAft>
                  <a:spcPts val="0"/>
                </a:spcAft>
                <a:buClrTx/>
                <a:buSzTx/>
                <a:buFontTx/>
                <a:buNone/>
                <a:tabLst/>
                <a:defRPr/>
              </a:pPr>
              <a:t>9</a:t>
            </a:fld>
            <a:endParaRPr kumimoji="1" lang="ja-JP" altLang="en-US" sz="1200" b="0" i="0" u="none" strike="noStrike" kern="1200" cap="none" spc="0" normalizeH="0" baseline="0" noProof="0" dirty="0">
              <a:ln>
                <a:noFill/>
              </a:ln>
              <a:solidFill>
                <a:srgbClr val="898989"/>
              </a:solidFill>
              <a:effectLst/>
              <a:uLnTx/>
              <a:uFillTx/>
              <a:latin typeface="Calibri" panose="020F0502020204030204" pitchFamily="34" charset="0"/>
              <a:ea typeface="ＭＳ Ｐゴシック" panose="020B0600070205080204" pitchFamily="50" charset="-128"/>
              <a:cs typeface="+mn-cs"/>
            </a:endParaRPr>
          </a:p>
        </p:txBody>
      </p:sp>
      <p:pic>
        <p:nvPicPr>
          <p:cNvPr id="6" name="図 5" descr="テーブル, カレンダー&#10;&#10;自動的に生成された説明">
            <a:extLst>
              <a:ext uri="{FF2B5EF4-FFF2-40B4-BE49-F238E27FC236}">
                <a16:creationId xmlns:a16="http://schemas.microsoft.com/office/drawing/2014/main" id="{75FBF23A-956B-BE2E-D17F-0769F7CB15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1551" y="1399478"/>
            <a:ext cx="6980897" cy="5121663"/>
          </a:xfrm>
          <a:prstGeom prst="rect">
            <a:avLst/>
          </a:prstGeom>
          <a:solidFill>
            <a:schemeClr val="bg1"/>
          </a:solidFill>
        </p:spPr>
      </p:pic>
    </p:spTree>
    <p:extLst>
      <p:ext uri="{BB962C8B-B14F-4D97-AF65-F5344CB8AC3E}">
        <p14:creationId xmlns:p14="http://schemas.microsoft.com/office/powerpoint/2010/main" val="687183498"/>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3725</TotalTime>
  <Words>1764</Words>
  <Application>Microsoft Office PowerPoint</Application>
  <PresentationFormat>画面に合わせる (4:3)</PresentationFormat>
  <Paragraphs>181</Paragraphs>
  <Slides>17</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17</vt:i4>
      </vt:variant>
    </vt:vector>
  </HeadingPairs>
  <TitlesOfParts>
    <vt:vector size="26" baseType="lpstr">
      <vt:lpstr>HGPｺﾞｼｯｸM</vt:lpstr>
      <vt:lpstr>HGP創英角ｺﾞｼｯｸUB</vt:lpstr>
      <vt:lpstr>HGS創英角ｺﾞｼｯｸUB</vt:lpstr>
      <vt:lpstr>ＭＳ Ｐゴシック</vt:lpstr>
      <vt:lpstr>ＭＳ Ｐ明朝</vt:lpstr>
      <vt:lpstr>Arial</vt:lpstr>
      <vt:lpstr>Calibri</vt:lpstr>
      <vt:lpstr>Symbol</vt:lpstr>
      <vt:lpstr>1_Office ​​テーマ</vt:lpstr>
      <vt:lpstr>PowerPoint プレゼンテーション</vt:lpstr>
      <vt:lpstr>学習塾が高校生の進路選択をサポートしています！</vt:lpstr>
      <vt:lpstr>教科書改訂のスケジュールと本格的大学入試改革</vt:lpstr>
      <vt:lpstr>高校学習指導要領改訂によるおもな教科・科目の変化</vt:lpstr>
      <vt:lpstr>高校学習指導要領　各教科の変化のポイント</vt:lpstr>
      <vt:lpstr>高校の新学習指導要領で特に注意したいのは「数学」！</vt:lpstr>
      <vt:lpstr>2025年度入試から「共通テスト」の受験科目が変わる！</vt:lpstr>
      <vt:lpstr>現高１生の教育課程を見てみよう！</vt:lpstr>
      <vt:lpstr>高校学習指導要領　最も変化するのが数学の履修内容</vt:lpstr>
      <vt:lpstr>もはや私立大学の一般選抜での入学者は41.5％！</vt:lpstr>
      <vt:lpstr>２人に１人が総合型、学校推薦型で大学に入る時代！</vt:lpstr>
      <vt:lpstr>国立大学も総合型、学校推薦型で入れる時代に！</vt:lpstr>
      <vt:lpstr>2021年度入試　高校別大学合格者数実績　（学校推薦型・総合型）</vt:lpstr>
      <vt:lpstr>選抜で大学が求める推薦基準</vt:lpstr>
      <vt:lpstr>高校入学直後（１学期）の成績が大きな差を生む！</vt:lpstr>
      <vt:lpstr>いまどき高校１年生の「学習に対する意識①」！</vt:lpstr>
      <vt:lpstr>いまどき高校１年生の「学習に対する意識②」！</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uchimura</dc:creator>
  <cp:lastModifiedBy>EN久保木</cp:lastModifiedBy>
  <cp:revision>267</cp:revision>
  <cp:lastPrinted>2022-10-03T05:35:31Z</cp:lastPrinted>
  <dcterms:created xsi:type="dcterms:W3CDTF">2015-01-20T07:16:10Z</dcterms:created>
  <dcterms:modified xsi:type="dcterms:W3CDTF">2022-10-28T03:59:09Z</dcterms:modified>
</cp:coreProperties>
</file>